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8"/>
  </p:notesMasterIdLst>
  <p:handoutMasterIdLst>
    <p:handoutMasterId r:id="rId9"/>
  </p:handoutMasterIdLst>
  <p:sldIdLst>
    <p:sldId id="778" r:id="rId2"/>
    <p:sldId id="285" r:id="rId3"/>
    <p:sldId id="781" r:id="rId4"/>
    <p:sldId id="782" r:id="rId5"/>
    <p:sldId id="780" r:id="rId6"/>
    <p:sldId id="776" r:id="rId7"/>
  </p:sldIdLst>
  <p:sldSz cx="6858000" cy="51435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" id="{5D26188A-8877-D343-ABC4-7579CEC42C0C}">
          <p14:sldIdLst>
            <p14:sldId id="778"/>
            <p14:sldId id="285"/>
            <p14:sldId id="781"/>
            <p14:sldId id="782"/>
            <p14:sldId id="780"/>
            <p14:sldId id="7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72" userDrawn="1">
          <p15:clr>
            <a:srgbClr val="A4A3A4"/>
          </p15:clr>
        </p15:guide>
        <p15:guide id="2" pos="35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E8F"/>
    <a:srgbClr val="0CC4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93" autoAdjust="0"/>
    <p:restoredTop sz="74898" autoAdjust="0"/>
  </p:normalViewPr>
  <p:slideViewPr>
    <p:cSldViewPr>
      <p:cViewPr varScale="1">
        <p:scale>
          <a:sx n="82" d="100"/>
          <a:sy n="82" d="100"/>
        </p:scale>
        <p:origin x="2227" y="72"/>
      </p:cViewPr>
      <p:guideLst>
        <p:guide orient="horz" pos="1572"/>
        <p:guide pos="35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4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A3EF21F7-98FD-41A7-A4CE-714FDED71D4E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85959707-24D2-46CE-984F-5B71E66ECA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76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F16BC46E-AFF4-4598-8970-9842EB7E8193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F264BA1E-6AC7-4534-AA62-D6AA5C834D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47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8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5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9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5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3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1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3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4B52B-E3F2-4A79-A9B0-7F5258A2E8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63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suhsc.edu/administration/academic/ors/clinicaltrials/default.aspx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urple and yellow text">
            <a:extLst>
              <a:ext uri="{FF2B5EF4-FFF2-40B4-BE49-F238E27FC236}">
                <a16:creationId xmlns:a16="http://schemas.microsoft.com/office/drawing/2014/main" id="{9F98A9AA-271A-E15A-CF15-A7368BC76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29" y="467456"/>
            <a:ext cx="5178027" cy="2252442"/>
          </a:xfrm>
          <a:prstGeom prst="rect">
            <a:avLst/>
          </a:prstGeom>
        </p:spPr>
      </p:pic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24405" y="2501900"/>
            <a:ext cx="1851660" cy="24003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997" y="467456"/>
            <a:ext cx="6134093" cy="4205911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233" y="2571750"/>
            <a:ext cx="5018441" cy="1284978"/>
          </a:xfrm>
        </p:spPr>
        <p:txBody>
          <a:bodyPr anchor="b">
            <a:noAutofit/>
          </a:bodyPr>
          <a:lstStyle/>
          <a:p>
            <a:pPr algn="l"/>
            <a:r>
              <a:rPr lang="en-US" sz="3200" b="1" dirty="0"/>
              <a:t>Clinical Trials Office Services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5232" y="3856728"/>
            <a:ext cx="4118231" cy="564874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5 June 2024</a:t>
            </a:r>
          </a:p>
        </p:txBody>
      </p:sp>
    </p:spTree>
    <p:extLst>
      <p:ext uri="{BB962C8B-B14F-4D97-AF65-F5344CB8AC3E}">
        <p14:creationId xmlns:p14="http://schemas.microsoft.com/office/powerpoint/2010/main" val="399490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6858000" cy="85725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200150"/>
            <a:ext cx="62484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2700" dirty="0"/>
              <a:t>Reintroduce the Clinical Trials Office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2700" dirty="0"/>
              <a:t>Outline the services and tools provided by the CTO</a:t>
            </a:r>
          </a:p>
        </p:txBody>
      </p:sp>
    </p:spTree>
    <p:extLst>
      <p:ext uri="{BB962C8B-B14F-4D97-AF65-F5344CB8AC3E}">
        <p14:creationId xmlns:p14="http://schemas.microsoft.com/office/powerpoint/2010/main" val="290370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6858000" cy="85725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CTO Purpose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200150"/>
            <a:ext cx="624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/>
              </a:buClr>
            </a:pP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The Clinical Trials Office (CTO) serves as a central resource for initiating and conducting clinical trials for LSUHSC investigators. We provide the following services: </a:t>
            </a:r>
          </a:p>
          <a:p>
            <a:pPr marL="285750" indent="-285750">
              <a:buClr>
                <a:schemeClr val="accent4"/>
              </a:buClr>
              <a:buFontTx/>
              <a:buChar char="-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Poppins" panose="00000500000000000000" pitchFamily="2" charset="0"/>
              </a:rPr>
              <a:t>Assistance with CDA/NDA review</a:t>
            </a:r>
          </a:p>
          <a:p>
            <a:pPr marL="285750" indent="-285750">
              <a:buClr>
                <a:schemeClr val="accent4"/>
              </a:buClr>
              <a:buFontTx/>
              <a:buChar char="-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Poppins" panose="00000500000000000000" pitchFamily="2" charset="0"/>
              </a:rPr>
              <a:t>Medicare Coverage Analysis </a:t>
            </a:r>
          </a:p>
          <a:p>
            <a:pPr marL="285750" indent="-285750">
              <a:buClr>
                <a:schemeClr val="accent4"/>
              </a:buClr>
              <a:buFontTx/>
              <a:buChar char="-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Poppins" panose="00000500000000000000" pitchFamily="2" charset="0"/>
              </a:rPr>
              <a:t>Contract review and negotiation</a:t>
            </a:r>
          </a:p>
          <a:p>
            <a:pPr marL="285750" indent="-285750">
              <a:buClr>
                <a:schemeClr val="accent4"/>
              </a:buClr>
              <a:buFontTx/>
              <a:buChar char="-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Poppins" panose="00000500000000000000" pitchFamily="2" charset="0"/>
              </a:rPr>
              <a:t>Budget development, review, and negotiation</a:t>
            </a:r>
          </a:p>
          <a:p>
            <a:pPr marL="285750" indent="-285750">
              <a:buClr>
                <a:schemeClr val="accent4"/>
              </a:buClr>
              <a:buFontTx/>
              <a:buChar char="-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Poppins" panose="00000500000000000000" pitchFamily="2" charset="0"/>
              </a:rPr>
              <a:t>Limited coordinator support  </a:t>
            </a:r>
          </a:p>
          <a:p>
            <a:pPr marL="285750" indent="-285750">
              <a:buClr>
                <a:schemeClr val="accent4"/>
              </a:buClr>
              <a:buFontTx/>
              <a:buChar char="-"/>
            </a:pP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Poppins" panose="00000500000000000000" pitchFamily="2" charset="0"/>
              </a:rPr>
              <a:t>ClinicalTrials.gov assistance</a:t>
            </a:r>
          </a:p>
        </p:txBody>
      </p:sp>
    </p:spTree>
    <p:extLst>
      <p:ext uri="{BB962C8B-B14F-4D97-AF65-F5344CB8AC3E}">
        <p14:creationId xmlns:p14="http://schemas.microsoft.com/office/powerpoint/2010/main" val="50311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6858000" cy="85725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CTO Staff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CB65AE-4DC3-1B90-E5A8-EA82B9AC4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294324"/>
              </p:ext>
            </p:extLst>
          </p:nvPr>
        </p:nvGraphicFramePr>
        <p:xfrm>
          <a:off x="381000" y="1047750"/>
          <a:ext cx="6096000" cy="3302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13309968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238960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Team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946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Michael Hagensee, MD, PhD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Executive Director, 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8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Gabriela Bonvillain, CRA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Manager, Research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538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Benjamin Davis, 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Contracts Analyst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79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Brianne Voros,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Clinical Trials Coordinator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743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Connie Romaine, 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RN Clinical Trials Coordinator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1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48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6858000" cy="85725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CTO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20015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4"/>
              </a:buClr>
            </a:pP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  <a:hlinkClick r:id="rId2"/>
              </a:rPr>
              <a:t>Walkthrough of the Website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550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FC90DB9D-1392-4FC2-903F-60147DD10F4C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342900"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2" name="Picture 2" descr="Any Questions Images – Browse 4,494 Stock Photos, Vectors, and Video |  Adobe Stock">
            <a:extLst>
              <a:ext uri="{FF2B5EF4-FFF2-40B4-BE49-F238E27FC236}">
                <a16:creationId xmlns:a16="http://schemas.microsoft.com/office/drawing/2014/main" id="{596E3C04-3885-704B-D316-382438B42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75"/>
            <a:ext cx="6858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40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</TotalTime>
  <Words>134</Words>
  <Application>Microsoft Office PowerPoint</Application>
  <PresentationFormat>Custom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Poppins</vt:lpstr>
      <vt:lpstr>Wingdings</vt:lpstr>
      <vt:lpstr>Office 2013 - 2022 Theme</vt:lpstr>
      <vt:lpstr>Clinical Trials Office Services </vt:lpstr>
      <vt:lpstr>Objectives</vt:lpstr>
      <vt:lpstr>CTO Purpose</vt:lpstr>
      <vt:lpstr>CTO Staff</vt:lpstr>
      <vt:lpstr>CTO Website</vt:lpstr>
      <vt:lpstr>PowerPoint Presentation</vt:lpstr>
    </vt:vector>
  </TitlesOfParts>
  <Company>UMDNJ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UMDNJ</dc:creator>
  <cp:lastModifiedBy>Bonvillain, Gabriela D.</cp:lastModifiedBy>
  <cp:revision>257</cp:revision>
  <cp:lastPrinted>2020-04-03T19:30:52Z</cp:lastPrinted>
  <dcterms:created xsi:type="dcterms:W3CDTF">2016-03-30T16:09:11Z</dcterms:created>
  <dcterms:modified xsi:type="dcterms:W3CDTF">2024-06-05T16:52:17Z</dcterms:modified>
  <cp:contentStatus/>
</cp:coreProperties>
</file>