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711" r:id="rId5"/>
    <p:sldMasterId id="2147483713" r:id="rId6"/>
  </p:sldMasterIdLst>
  <p:notesMasterIdLst>
    <p:notesMasterId r:id="rId21"/>
  </p:notesMasterIdLst>
  <p:sldIdLst>
    <p:sldId id="423" r:id="rId7"/>
    <p:sldId id="285" r:id="rId8"/>
    <p:sldId id="436" r:id="rId9"/>
    <p:sldId id="453" r:id="rId10"/>
    <p:sldId id="454" r:id="rId11"/>
    <p:sldId id="443" r:id="rId12"/>
    <p:sldId id="444" r:id="rId13"/>
    <p:sldId id="446" r:id="rId14"/>
    <p:sldId id="447" r:id="rId15"/>
    <p:sldId id="448" r:id="rId16"/>
    <p:sldId id="449" r:id="rId17"/>
    <p:sldId id="450" r:id="rId18"/>
    <p:sldId id="451" r:id="rId19"/>
    <p:sldId id="44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m, Jawed" initials="AJ" lastIdx="1" clrIdx="0">
    <p:extLst>
      <p:ext uri="{19B8F6BF-5375-455C-9EA6-DF929625EA0E}">
        <p15:presenceInfo xmlns:p15="http://schemas.microsoft.com/office/powerpoint/2012/main" userId="S-1-5-21-2113824390-172908180-308554878-285189" providerId="AD"/>
      </p:ext>
    </p:extLst>
  </p:cmAuthor>
  <p:cmAuthor id="2" name="Dominguez, Gabriela S." initials="DGS" lastIdx="2" clrIdx="1">
    <p:extLst>
      <p:ext uri="{19B8F6BF-5375-455C-9EA6-DF929625EA0E}">
        <p15:presenceInfo xmlns:p15="http://schemas.microsoft.com/office/powerpoint/2012/main" userId="S::gdomi1@lsuhsc.edu::1e8c3622-8eb4-43e3-b471-62500f627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FF"/>
    <a:srgbClr val="9900FF"/>
    <a:srgbClr val="00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85553" autoAdjust="0"/>
  </p:normalViewPr>
  <p:slideViewPr>
    <p:cSldViewPr snapToGrid="0">
      <p:cViewPr varScale="1">
        <p:scale>
          <a:sx n="73" d="100"/>
          <a:sy n="73" d="100"/>
        </p:scale>
        <p:origin x="1642" y="67"/>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51468-140B-43B9-8FE6-DC90F7026D8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433047B5-E17B-4E1D-B728-93F225B861EF}">
      <dgm:prSet phldrT="[Text]"/>
      <dgm:spPr>
        <a:solidFill>
          <a:srgbClr val="6600CC">
            <a:alpha val="50980"/>
          </a:srgbClr>
        </a:solidFill>
      </dgm:spPr>
      <dgm:t>
        <a:bodyPr/>
        <a:lstStyle/>
        <a:p>
          <a:r>
            <a:rPr lang="en-US" dirty="0"/>
            <a:t>Relevant documents received by the CTO</a:t>
          </a:r>
        </a:p>
      </dgm:t>
    </dgm:pt>
    <dgm:pt modelId="{6618EA6A-EE3C-4FA9-875D-5C8AD08C32CB}" type="parTrans" cxnId="{B57D588C-5DC1-48FC-B620-7DB286BB56E8}">
      <dgm:prSet/>
      <dgm:spPr/>
      <dgm:t>
        <a:bodyPr/>
        <a:lstStyle/>
        <a:p>
          <a:endParaRPr lang="en-US"/>
        </a:p>
      </dgm:t>
    </dgm:pt>
    <dgm:pt modelId="{489324C2-6FBA-4B36-8A99-CF0895ECB441}" type="sibTrans" cxnId="{B57D588C-5DC1-48FC-B620-7DB286BB56E8}">
      <dgm:prSet/>
      <dgm:spPr/>
      <dgm:t>
        <a:bodyPr/>
        <a:lstStyle/>
        <a:p>
          <a:endParaRPr lang="en-US"/>
        </a:p>
      </dgm:t>
    </dgm:pt>
    <dgm:pt modelId="{9F4B5CB1-D7A9-4FED-ACAF-1CF64DA33DF7}">
      <dgm:prSet phldrT="[Text]"/>
      <dgm:spPr>
        <a:solidFill>
          <a:srgbClr val="6600CC">
            <a:alpha val="50980"/>
          </a:srgbClr>
        </a:solidFill>
      </dgm:spPr>
      <dgm:t>
        <a:bodyPr/>
        <a:lstStyle/>
        <a:p>
          <a:r>
            <a:rPr lang="en-US" dirty="0"/>
            <a:t>CTO reaches out to Hospital for fees, if applicable</a:t>
          </a:r>
        </a:p>
      </dgm:t>
    </dgm:pt>
    <dgm:pt modelId="{0C66236F-93D8-4162-BC99-CF918649397C}" type="parTrans" cxnId="{81D6221F-3533-42C3-8546-0AA7ADF6F654}">
      <dgm:prSet/>
      <dgm:spPr/>
      <dgm:t>
        <a:bodyPr/>
        <a:lstStyle/>
        <a:p>
          <a:endParaRPr lang="en-US"/>
        </a:p>
      </dgm:t>
    </dgm:pt>
    <dgm:pt modelId="{86670E2A-F1D2-4C32-AFEB-2471832505E7}" type="sibTrans" cxnId="{81D6221F-3533-42C3-8546-0AA7ADF6F654}">
      <dgm:prSet/>
      <dgm:spPr/>
      <dgm:t>
        <a:bodyPr/>
        <a:lstStyle/>
        <a:p>
          <a:endParaRPr lang="en-US"/>
        </a:p>
      </dgm:t>
    </dgm:pt>
    <dgm:pt modelId="{A76C6BC7-C46B-4B69-8694-0538939A2D40}">
      <dgm:prSet phldrT="[Text]"/>
      <dgm:spPr>
        <a:solidFill>
          <a:srgbClr val="6600CC">
            <a:alpha val="50980"/>
          </a:srgbClr>
        </a:solidFill>
      </dgm:spPr>
      <dgm:t>
        <a:bodyPr/>
        <a:lstStyle/>
        <a:p>
          <a:r>
            <a:rPr lang="en-US" dirty="0"/>
            <a:t>CTO drafts the budget on the in-house template</a:t>
          </a:r>
        </a:p>
      </dgm:t>
    </dgm:pt>
    <dgm:pt modelId="{78524021-8C55-44D5-82C7-7DD15AF862BC}" type="parTrans" cxnId="{EC98F6E0-DD02-43C9-9CCF-4C7E398E856E}">
      <dgm:prSet/>
      <dgm:spPr/>
      <dgm:t>
        <a:bodyPr/>
        <a:lstStyle/>
        <a:p>
          <a:endParaRPr lang="en-US"/>
        </a:p>
      </dgm:t>
    </dgm:pt>
    <dgm:pt modelId="{3792AFAA-BE04-4716-9EC5-5A1857830162}" type="sibTrans" cxnId="{EC98F6E0-DD02-43C9-9CCF-4C7E398E856E}">
      <dgm:prSet/>
      <dgm:spPr/>
      <dgm:t>
        <a:bodyPr/>
        <a:lstStyle/>
        <a:p>
          <a:endParaRPr lang="en-US"/>
        </a:p>
      </dgm:t>
    </dgm:pt>
    <dgm:pt modelId="{0BA23BA7-B8CC-4AA6-A0E9-23CD2509D4BF}">
      <dgm:prSet phldrT="[Text]"/>
      <dgm:spPr>
        <a:solidFill>
          <a:srgbClr val="6600CC">
            <a:alpha val="50980"/>
          </a:srgbClr>
        </a:solidFill>
      </dgm:spPr>
      <dgm:t>
        <a:bodyPr/>
        <a:lstStyle/>
        <a:p>
          <a:r>
            <a:rPr lang="en-US" dirty="0"/>
            <a:t>CTO sends draft budget to PI and Business Manager for review</a:t>
          </a:r>
        </a:p>
      </dgm:t>
    </dgm:pt>
    <dgm:pt modelId="{21E33A6E-B8F0-49F9-9900-AECA3898456D}" type="parTrans" cxnId="{442A468D-6641-4F15-9BAA-E8B35DD26295}">
      <dgm:prSet/>
      <dgm:spPr/>
      <dgm:t>
        <a:bodyPr/>
        <a:lstStyle/>
        <a:p>
          <a:endParaRPr lang="en-US"/>
        </a:p>
      </dgm:t>
    </dgm:pt>
    <dgm:pt modelId="{1A9072D7-3191-4982-B5A3-9AEEB5668D78}" type="sibTrans" cxnId="{442A468D-6641-4F15-9BAA-E8B35DD26295}">
      <dgm:prSet/>
      <dgm:spPr/>
      <dgm:t>
        <a:bodyPr/>
        <a:lstStyle/>
        <a:p>
          <a:endParaRPr lang="en-US"/>
        </a:p>
      </dgm:t>
    </dgm:pt>
    <dgm:pt modelId="{D14D125C-3D6A-42A6-9266-9134A20CA039}">
      <dgm:prSet phldrT="[Text]"/>
      <dgm:spPr>
        <a:solidFill>
          <a:srgbClr val="EEB500">
            <a:alpha val="74902"/>
          </a:srgbClr>
        </a:solidFill>
      </dgm:spPr>
      <dgm:t>
        <a:bodyPr/>
        <a:lstStyle/>
        <a:p>
          <a:r>
            <a:rPr lang="en-US" dirty="0"/>
            <a:t>PI and Business Manager review and provide feedback</a:t>
          </a:r>
        </a:p>
      </dgm:t>
    </dgm:pt>
    <dgm:pt modelId="{9932F1A2-0409-4BDA-9AAB-C0D71A069279}" type="parTrans" cxnId="{AC8A4107-09DC-4006-8A4B-1CEDA7892EAD}">
      <dgm:prSet/>
      <dgm:spPr/>
      <dgm:t>
        <a:bodyPr/>
        <a:lstStyle/>
        <a:p>
          <a:endParaRPr lang="en-US"/>
        </a:p>
      </dgm:t>
    </dgm:pt>
    <dgm:pt modelId="{C3069482-3A21-44CB-83AC-2DB0AF409FE1}" type="sibTrans" cxnId="{AC8A4107-09DC-4006-8A4B-1CEDA7892EAD}">
      <dgm:prSet/>
      <dgm:spPr/>
      <dgm:t>
        <a:bodyPr/>
        <a:lstStyle/>
        <a:p>
          <a:endParaRPr lang="en-US"/>
        </a:p>
      </dgm:t>
    </dgm:pt>
    <dgm:pt modelId="{5083096F-06FF-4560-8C9D-E21AF3D7095B}">
      <dgm:prSet phldrT="[Text]"/>
      <dgm:spPr>
        <a:solidFill>
          <a:srgbClr val="6600CC">
            <a:alpha val="50980"/>
          </a:srgbClr>
        </a:solidFill>
      </dgm:spPr>
      <dgm:t>
        <a:bodyPr/>
        <a:lstStyle/>
        <a:p>
          <a:r>
            <a:rPr lang="en-US" dirty="0"/>
            <a:t>CTO revises in-house budget, as needed</a:t>
          </a:r>
        </a:p>
      </dgm:t>
    </dgm:pt>
    <dgm:pt modelId="{FEBDB37B-C0B9-41B0-8A30-358564BCF1DE}" type="parTrans" cxnId="{E56ECDE0-6A3E-4ACE-AD11-1B1911CF6E24}">
      <dgm:prSet/>
      <dgm:spPr/>
      <dgm:t>
        <a:bodyPr/>
        <a:lstStyle/>
        <a:p>
          <a:endParaRPr lang="en-US"/>
        </a:p>
      </dgm:t>
    </dgm:pt>
    <dgm:pt modelId="{F1D6F8AB-CC71-42AA-86E1-D05CF9A53A29}" type="sibTrans" cxnId="{E56ECDE0-6A3E-4ACE-AD11-1B1911CF6E24}">
      <dgm:prSet/>
      <dgm:spPr/>
      <dgm:t>
        <a:bodyPr/>
        <a:lstStyle/>
        <a:p>
          <a:endParaRPr lang="en-US"/>
        </a:p>
      </dgm:t>
    </dgm:pt>
    <dgm:pt modelId="{374A645F-0AEF-41E2-B6C3-09728F33F669}">
      <dgm:prSet phldrT="[Text]"/>
      <dgm:spPr>
        <a:solidFill>
          <a:srgbClr val="6600CC">
            <a:alpha val="50980"/>
          </a:srgbClr>
        </a:solidFill>
      </dgm:spPr>
      <dgm:t>
        <a:bodyPr/>
        <a:lstStyle/>
        <a:p>
          <a:r>
            <a:rPr lang="en-US" dirty="0"/>
            <a:t>CTO compares in-house budget draft to Sponsor offer</a:t>
          </a:r>
        </a:p>
      </dgm:t>
    </dgm:pt>
    <dgm:pt modelId="{10C3DE41-0375-4274-BC50-7140937ABBB1}" type="parTrans" cxnId="{F50C877E-2161-49A4-A01E-9335FF5753AC}">
      <dgm:prSet/>
      <dgm:spPr/>
      <dgm:t>
        <a:bodyPr/>
        <a:lstStyle/>
        <a:p>
          <a:endParaRPr lang="en-US"/>
        </a:p>
      </dgm:t>
    </dgm:pt>
    <dgm:pt modelId="{7154305C-D140-43EA-8ED8-934BA26EBDE7}" type="sibTrans" cxnId="{F50C877E-2161-49A4-A01E-9335FF5753AC}">
      <dgm:prSet/>
      <dgm:spPr/>
      <dgm:t>
        <a:bodyPr/>
        <a:lstStyle/>
        <a:p>
          <a:endParaRPr lang="en-US"/>
        </a:p>
      </dgm:t>
    </dgm:pt>
    <dgm:pt modelId="{E4D9FC4F-FA7F-4DA0-8520-D62B59473CD3}">
      <dgm:prSet phldrT="[Text]"/>
      <dgm:spPr>
        <a:solidFill>
          <a:srgbClr val="6600CC">
            <a:alpha val="50980"/>
          </a:srgbClr>
        </a:solidFill>
      </dgm:spPr>
      <dgm:t>
        <a:bodyPr/>
        <a:lstStyle/>
        <a:p>
          <a:r>
            <a:rPr lang="en-US" dirty="0"/>
            <a:t>CTO revises Sponsor budget and returns to Sponsor for review</a:t>
          </a:r>
        </a:p>
      </dgm:t>
    </dgm:pt>
    <dgm:pt modelId="{D0D8CED5-8330-4951-87A2-989EA5508D33}" type="parTrans" cxnId="{96BB28DD-BDBF-430D-AF5E-52BFF3659076}">
      <dgm:prSet/>
      <dgm:spPr/>
      <dgm:t>
        <a:bodyPr/>
        <a:lstStyle/>
        <a:p>
          <a:endParaRPr lang="en-US"/>
        </a:p>
      </dgm:t>
    </dgm:pt>
    <dgm:pt modelId="{6952306D-2958-43CB-BA40-4B36799371FA}" type="sibTrans" cxnId="{96BB28DD-BDBF-430D-AF5E-52BFF3659076}">
      <dgm:prSet/>
      <dgm:spPr/>
      <dgm:t>
        <a:bodyPr/>
        <a:lstStyle/>
        <a:p>
          <a:endParaRPr lang="en-US"/>
        </a:p>
      </dgm:t>
    </dgm:pt>
    <dgm:pt modelId="{7620290A-DCE3-4366-BD46-2966141CEBA7}">
      <dgm:prSet phldrT="[Text]"/>
      <dgm:spPr>
        <a:solidFill>
          <a:schemeClr val="accent3">
            <a:lumMod val="60000"/>
            <a:lumOff val="40000"/>
          </a:schemeClr>
        </a:solidFill>
      </dgm:spPr>
      <dgm:t>
        <a:bodyPr/>
        <a:lstStyle/>
        <a:p>
          <a:r>
            <a:rPr lang="en-US" dirty="0"/>
            <a:t>Process continues until Budget is agreed upon</a:t>
          </a:r>
        </a:p>
      </dgm:t>
    </dgm:pt>
    <dgm:pt modelId="{97E66C74-2A22-41D8-AC51-B30B702DBC7E}" type="parTrans" cxnId="{C2311CAA-C0CB-478C-94D9-9E88AB6C0FE4}">
      <dgm:prSet/>
      <dgm:spPr/>
      <dgm:t>
        <a:bodyPr/>
        <a:lstStyle/>
        <a:p>
          <a:endParaRPr lang="en-US"/>
        </a:p>
      </dgm:t>
    </dgm:pt>
    <dgm:pt modelId="{2398E67D-7DA5-4CEA-930D-ADE3DBC72965}" type="sibTrans" cxnId="{C2311CAA-C0CB-478C-94D9-9E88AB6C0FE4}">
      <dgm:prSet/>
      <dgm:spPr/>
      <dgm:t>
        <a:bodyPr/>
        <a:lstStyle/>
        <a:p>
          <a:endParaRPr lang="en-US"/>
        </a:p>
      </dgm:t>
    </dgm:pt>
    <dgm:pt modelId="{2350E16E-3386-4C1D-95AC-9AD96CB54D55}" type="pres">
      <dgm:prSet presAssocID="{46351468-140B-43B9-8FE6-DC90F7026D83}" presName="diagram" presStyleCnt="0">
        <dgm:presLayoutVars>
          <dgm:dir/>
          <dgm:resizeHandles val="exact"/>
        </dgm:presLayoutVars>
      </dgm:prSet>
      <dgm:spPr/>
    </dgm:pt>
    <dgm:pt modelId="{67025616-4004-4018-84B6-5567DF4C636C}" type="pres">
      <dgm:prSet presAssocID="{433047B5-E17B-4E1D-B728-93F225B861EF}" presName="node" presStyleLbl="node1" presStyleIdx="0" presStyleCnt="9">
        <dgm:presLayoutVars>
          <dgm:bulletEnabled val="1"/>
        </dgm:presLayoutVars>
      </dgm:prSet>
      <dgm:spPr/>
    </dgm:pt>
    <dgm:pt modelId="{CF0EC4CB-6E3A-4ABC-A196-86D5D70C54AA}" type="pres">
      <dgm:prSet presAssocID="{489324C2-6FBA-4B36-8A99-CF0895ECB441}" presName="sibTrans" presStyleLbl="sibTrans2D1" presStyleIdx="0" presStyleCnt="8"/>
      <dgm:spPr/>
    </dgm:pt>
    <dgm:pt modelId="{C33A670D-B42D-4D86-B847-16258DCEBD2E}" type="pres">
      <dgm:prSet presAssocID="{489324C2-6FBA-4B36-8A99-CF0895ECB441}" presName="connectorText" presStyleLbl="sibTrans2D1" presStyleIdx="0" presStyleCnt="8"/>
      <dgm:spPr/>
    </dgm:pt>
    <dgm:pt modelId="{90C97B63-146F-4671-B6EC-E90CC4335A42}" type="pres">
      <dgm:prSet presAssocID="{9F4B5CB1-D7A9-4FED-ACAF-1CF64DA33DF7}" presName="node" presStyleLbl="node1" presStyleIdx="1" presStyleCnt="9">
        <dgm:presLayoutVars>
          <dgm:bulletEnabled val="1"/>
        </dgm:presLayoutVars>
      </dgm:prSet>
      <dgm:spPr/>
    </dgm:pt>
    <dgm:pt modelId="{E6259943-140A-405A-975B-4C3737EE08C4}" type="pres">
      <dgm:prSet presAssocID="{86670E2A-F1D2-4C32-AFEB-2471832505E7}" presName="sibTrans" presStyleLbl="sibTrans2D1" presStyleIdx="1" presStyleCnt="8"/>
      <dgm:spPr/>
    </dgm:pt>
    <dgm:pt modelId="{C9F6A103-ABFE-4F97-94D8-DF6E920C1BBF}" type="pres">
      <dgm:prSet presAssocID="{86670E2A-F1D2-4C32-AFEB-2471832505E7}" presName="connectorText" presStyleLbl="sibTrans2D1" presStyleIdx="1" presStyleCnt="8"/>
      <dgm:spPr/>
    </dgm:pt>
    <dgm:pt modelId="{5289EB74-0BA1-4FCD-B763-B894947D7321}" type="pres">
      <dgm:prSet presAssocID="{A76C6BC7-C46B-4B69-8694-0538939A2D40}" presName="node" presStyleLbl="node1" presStyleIdx="2" presStyleCnt="9">
        <dgm:presLayoutVars>
          <dgm:bulletEnabled val="1"/>
        </dgm:presLayoutVars>
      </dgm:prSet>
      <dgm:spPr/>
    </dgm:pt>
    <dgm:pt modelId="{87FF0F74-884F-42DB-93B9-85D3EBB6ABA6}" type="pres">
      <dgm:prSet presAssocID="{3792AFAA-BE04-4716-9EC5-5A1857830162}" presName="sibTrans" presStyleLbl="sibTrans2D1" presStyleIdx="2" presStyleCnt="8"/>
      <dgm:spPr/>
    </dgm:pt>
    <dgm:pt modelId="{7DCD82FF-4A60-421D-AABA-86E193EE1194}" type="pres">
      <dgm:prSet presAssocID="{3792AFAA-BE04-4716-9EC5-5A1857830162}" presName="connectorText" presStyleLbl="sibTrans2D1" presStyleIdx="2" presStyleCnt="8"/>
      <dgm:spPr/>
    </dgm:pt>
    <dgm:pt modelId="{6096E635-DEE2-4EDD-8FF6-78DDC167E80C}" type="pres">
      <dgm:prSet presAssocID="{0BA23BA7-B8CC-4AA6-A0E9-23CD2509D4BF}" presName="node" presStyleLbl="node1" presStyleIdx="3" presStyleCnt="9">
        <dgm:presLayoutVars>
          <dgm:bulletEnabled val="1"/>
        </dgm:presLayoutVars>
      </dgm:prSet>
      <dgm:spPr/>
    </dgm:pt>
    <dgm:pt modelId="{6963C00D-336D-47AC-B636-388BB38038ED}" type="pres">
      <dgm:prSet presAssocID="{1A9072D7-3191-4982-B5A3-9AEEB5668D78}" presName="sibTrans" presStyleLbl="sibTrans2D1" presStyleIdx="3" presStyleCnt="8"/>
      <dgm:spPr/>
    </dgm:pt>
    <dgm:pt modelId="{5466CEF6-C2B6-4A89-A1B9-0B238FB5EF55}" type="pres">
      <dgm:prSet presAssocID="{1A9072D7-3191-4982-B5A3-9AEEB5668D78}" presName="connectorText" presStyleLbl="sibTrans2D1" presStyleIdx="3" presStyleCnt="8"/>
      <dgm:spPr/>
    </dgm:pt>
    <dgm:pt modelId="{CE1E9B8C-2C19-4AE5-B681-36AF172BDFFD}" type="pres">
      <dgm:prSet presAssocID="{D14D125C-3D6A-42A6-9266-9134A20CA039}" presName="node" presStyleLbl="node1" presStyleIdx="4" presStyleCnt="9">
        <dgm:presLayoutVars>
          <dgm:bulletEnabled val="1"/>
        </dgm:presLayoutVars>
      </dgm:prSet>
      <dgm:spPr/>
    </dgm:pt>
    <dgm:pt modelId="{557F8BE1-0980-4515-B24F-940C0586A10C}" type="pres">
      <dgm:prSet presAssocID="{C3069482-3A21-44CB-83AC-2DB0AF409FE1}" presName="sibTrans" presStyleLbl="sibTrans2D1" presStyleIdx="4" presStyleCnt="8"/>
      <dgm:spPr/>
    </dgm:pt>
    <dgm:pt modelId="{D352F686-F2B3-4D91-921C-FB3B7C4D61FF}" type="pres">
      <dgm:prSet presAssocID="{C3069482-3A21-44CB-83AC-2DB0AF409FE1}" presName="connectorText" presStyleLbl="sibTrans2D1" presStyleIdx="4" presStyleCnt="8"/>
      <dgm:spPr/>
    </dgm:pt>
    <dgm:pt modelId="{22656789-8802-46F6-A25A-DE6A7592690F}" type="pres">
      <dgm:prSet presAssocID="{5083096F-06FF-4560-8C9D-E21AF3D7095B}" presName="node" presStyleLbl="node1" presStyleIdx="5" presStyleCnt="9">
        <dgm:presLayoutVars>
          <dgm:bulletEnabled val="1"/>
        </dgm:presLayoutVars>
      </dgm:prSet>
      <dgm:spPr/>
    </dgm:pt>
    <dgm:pt modelId="{1188E705-B08F-44D9-B35A-E13B411B64EC}" type="pres">
      <dgm:prSet presAssocID="{F1D6F8AB-CC71-42AA-86E1-D05CF9A53A29}" presName="sibTrans" presStyleLbl="sibTrans2D1" presStyleIdx="5" presStyleCnt="8"/>
      <dgm:spPr/>
    </dgm:pt>
    <dgm:pt modelId="{D1C9F188-FD43-4921-B224-BE7352D32C57}" type="pres">
      <dgm:prSet presAssocID="{F1D6F8AB-CC71-42AA-86E1-D05CF9A53A29}" presName="connectorText" presStyleLbl="sibTrans2D1" presStyleIdx="5" presStyleCnt="8"/>
      <dgm:spPr/>
    </dgm:pt>
    <dgm:pt modelId="{7D7C2FCE-A7A7-44F8-8E98-F2EF9CBB903B}" type="pres">
      <dgm:prSet presAssocID="{374A645F-0AEF-41E2-B6C3-09728F33F669}" presName="node" presStyleLbl="node1" presStyleIdx="6" presStyleCnt="9">
        <dgm:presLayoutVars>
          <dgm:bulletEnabled val="1"/>
        </dgm:presLayoutVars>
      </dgm:prSet>
      <dgm:spPr/>
    </dgm:pt>
    <dgm:pt modelId="{63E46BE2-4892-4C8F-B7E9-F9057BAE29C5}" type="pres">
      <dgm:prSet presAssocID="{7154305C-D140-43EA-8ED8-934BA26EBDE7}" presName="sibTrans" presStyleLbl="sibTrans2D1" presStyleIdx="6" presStyleCnt="8"/>
      <dgm:spPr/>
    </dgm:pt>
    <dgm:pt modelId="{8884ADCC-448E-4437-9F43-715F84945964}" type="pres">
      <dgm:prSet presAssocID="{7154305C-D140-43EA-8ED8-934BA26EBDE7}" presName="connectorText" presStyleLbl="sibTrans2D1" presStyleIdx="6" presStyleCnt="8"/>
      <dgm:spPr/>
    </dgm:pt>
    <dgm:pt modelId="{1BF0A79C-3942-432C-BDA0-5FE94CCE51C8}" type="pres">
      <dgm:prSet presAssocID="{E4D9FC4F-FA7F-4DA0-8520-D62B59473CD3}" presName="node" presStyleLbl="node1" presStyleIdx="7" presStyleCnt="9">
        <dgm:presLayoutVars>
          <dgm:bulletEnabled val="1"/>
        </dgm:presLayoutVars>
      </dgm:prSet>
      <dgm:spPr/>
    </dgm:pt>
    <dgm:pt modelId="{E8E8700E-A57E-4F1D-9357-E5064FAE2D7C}" type="pres">
      <dgm:prSet presAssocID="{6952306D-2958-43CB-BA40-4B36799371FA}" presName="sibTrans" presStyleLbl="sibTrans2D1" presStyleIdx="7" presStyleCnt="8"/>
      <dgm:spPr/>
    </dgm:pt>
    <dgm:pt modelId="{71656C17-04E5-4558-9A17-E4A0A52E80AA}" type="pres">
      <dgm:prSet presAssocID="{6952306D-2958-43CB-BA40-4B36799371FA}" presName="connectorText" presStyleLbl="sibTrans2D1" presStyleIdx="7" presStyleCnt="8"/>
      <dgm:spPr/>
    </dgm:pt>
    <dgm:pt modelId="{A8A00C4E-319C-4CE8-A939-F71D4455B2F4}" type="pres">
      <dgm:prSet presAssocID="{7620290A-DCE3-4366-BD46-2966141CEBA7}" presName="node" presStyleLbl="node1" presStyleIdx="8" presStyleCnt="9">
        <dgm:presLayoutVars>
          <dgm:bulletEnabled val="1"/>
        </dgm:presLayoutVars>
      </dgm:prSet>
      <dgm:spPr/>
    </dgm:pt>
  </dgm:ptLst>
  <dgm:cxnLst>
    <dgm:cxn modelId="{AC8A4107-09DC-4006-8A4B-1CEDA7892EAD}" srcId="{46351468-140B-43B9-8FE6-DC90F7026D83}" destId="{D14D125C-3D6A-42A6-9266-9134A20CA039}" srcOrd="4" destOrd="0" parTransId="{9932F1A2-0409-4BDA-9AAB-C0D71A069279}" sibTransId="{C3069482-3A21-44CB-83AC-2DB0AF409FE1}"/>
    <dgm:cxn modelId="{CBE7CB0B-86EC-42F0-9F86-4AC142E7247C}" type="presOf" srcId="{46351468-140B-43B9-8FE6-DC90F7026D83}" destId="{2350E16E-3386-4C1D-95AC-9AD96CB54D55}" srcOrd="0" destOrd="0" presId="urn:microsoft.com/office/officeart/2005/8/layout/process5"/>
    <dgm:cxn modelId="{FA87490D-5571-4019-9F48-BBCCC2C6085E}" type="presOf" srcId="{F1D6F8AB-CC71-42AA-86E1-D05CF9A53A29}" destId="{D1C9F188-FD43-4921-B224-BE7352D32C57}" srcOrd="1" destOrd="0" presId="urn:microsoft.com/office/officeart/2005/8/layout/process5"/>
    <dgm:cxn modelId="{8A9BCD10-91AA-48FB-814E-7F7900DC98DC}" type="presOf" srcId="{C3069482-3A21-44CB-83AC-2DB0AF409FE1}" destId="{D352F686-F2B3-4D91-921C-FB3B7C4D61FF}" srcOrd="1" destOrd="0" presId="urn:microsoft.com/office/officeart/2005/8/layout/process5"/>
    <dgm:cxn modelId="{81D6221F-3533-42C3-8546-0AA7ADF6F654}" srcId="{46351468-140B-43B9-8FE6-DC90F7026D83}" destId="{9F4B5CB1-D7A9-4FED-ACAF-1CF64DA33DF7}" srcOrd="1" destOrd="0" parTransId="{0C66236F-93D8-4162-BC99-CF918649397C}" sibTransId="{86670E2A-F1D2-4C32-AFEB-2471832505E7}"/>
    <dgm:cxn modelId="{336BF32C-FD5F-4777-B733-587F86567A2B}" type="presOf" srcId="{1A9072D7-3191-4982-B5A3-9AEEB5668D78}" destId="{6963C00D-336D-47AC-B636-388BB38038ED}" srcOrd="0" destOrd="0" presId="urn:microsoft.com/office/officeart/2005/8/layout/process5"/>
    <dgm:cxn modelId="{66B97442-E675-4A11-AE39-6A73381504F3}" type="presOf" srcId="{433047B5-E17B-4E1D-B728-93F225B861EF}" destId="{67025616-4004-4018-84B6-5567DF4C636C}" srcOrd="0" destOrd="0" presId="urn:microsoft.com/office/officeart/2005/8/layout/process5"/>
    <dgm:cxn modelId="{92760465-E1CE-4777-BF70-453B73441878}" type="presOf" srcId="{489324C2-6FBA-4B36-8A99-CF0895ECB441}" destId="{CF0EC4CB-6E3A-4ABC-A196-86D5D70C54AA}" srcOrd="0" destOrd="0" presId="urn:microsoft.com/office/officeart/2005/8/layout/process5"/>
    <dgm:cxn modelId="{AA6E174F-F82E-475D-BAD1-30A518726286}" type="presOf" srcId="{374A645F-0AEF-41E2-B6C3-09728F33F669}" destId="{7D7C2FCE-A7A7-44F8-8E98-F2EF9CBB903B}" srcOrd="0" destOrd="0" presId="urn:microsoft.com/office/officeart/2005/8/layout/process5"/>
    <dgm:cxn modelId="{884CFA74-ECED-4139-9224-5E4759D4CA03}" type="presOf" srcId="{E4D9FC4F-FA7F-4DA0-8520-D62B59473CD3}" destId="{1BF0A79C-3942-432C-BDA0-5FE94CCE51C8}" srcOrd="0" destOrd="0" presId="urn:microsoft.com/office/officeart/2005/8/layout/process5"/>
    <dgm:cxn modelId="{F50C877E-2161-49A4-A01E-9335FF5753AC}" srcId="{46351468-140B-43B9-8FE6-DC90F7026D83}" destId="{374A645F-0AEF-41E2-B6C3-09728F33F669}" srcOrd="6" destOrd="0" parTransId="{10C3DE41-0375-4274-BC50-7140937ABBB1}" sibTransId="{7154305C-D140-43EA-8ED8-934BA26EBDE7}"/>
    <dgm:cxn modelId="{BE389C7E-E9C8-432B-816E-D08393F037C4}" type="presOf" srcId="{489324C2-6FBA-4B36-8A99-CF0895ECB441}" destId="{C33A670D-B42D-4D86-B847-16258DCEBD2E}" srcOrd="1" destOrd="0" presId="urn:microsoft.com/office/officeart/2005/8/layout/process5"/>
    <dgm:cxn modelId="{468AEB8B-F639-44DB-993C-ED0C0D802E74}" type="presOf" srcId="{86670E2A-F1D2-4C32-AFEB-2471832505E7}" destId="{C9F6A103-ABFE-4F97-94D8-DF6E920C1BBF}" srcOrd="1" destOrd="0" presId="urn:microsoft.com/office/officeart/2005/8/layout/process5"/>
    <dgm:cxn modelId="{B57D588C-5DC1-48FC-B620-7DB286BB56E8}" srcId="{46351468-140B-43B9-8FE6-DC90F7026D83}" destId="{433047B5-E17B-4E1D-B728-93F225B861EF}" srcOrd="0" destOrd="0" parTransId="{6618EA6A-EE3C-4FA9-875D-5C8AD08C32CB}" sibTransId="{489324C2-6FBA-4B36-8A99-CF0895ECB441}"/>
    <dgm:cxn modelId="{442A468D-6641-4F15-9BAA-E8B35DD26295}" srcId="{46351468-140B-43B9-8FE6-DC90F7026D83}" destId="{0BA23BA7-B8CC-4AA6-A0E9-23CD2509D4BF}" srcOrd="3" destOrd="0" parTransId="{21E33A6E-B8F0-49F9-9900-AECA3898456D}" sibTransId="{1A9072D7-3191-4982-B5A3-9AEEB5668D78}"/>
    <dgm:cxn modelId="{3A84CA8F-1A09-4D66-BAA6-2CBE76F864E9}" type="presOf" srcId="{C3069482-3A21-44CB-83AC-2DB0AF409FE1}" destId="{557F8BE1-0980-4515-B24F-940C0586A10C}" srcOrd="0" destOrd="0" presId="urn:microsoft.com/office/officeart/2005/8/layout/process5"/>
    <dgm:cxn modelId="{9A07E28F-15A2-470D-A03A-99012C7D832D}" type="presOf" srcId="{1A9072D7-3191-4982-B5A3-9AEEB5668D78}" destId="{5466CEF6-C2B6-4A89-A1B9-0B238FB5EF55}" srcOrd="1" destOrd="0" presId="urn:microsoft.com/office/officeart/2005/8/layout/process5"/>
    <dgm:cxn modelId="{BA18FE90-9DD6-45DE-BD29-8DBB95FB01F7}" type="presOf" srcId="{D14D125C-3D6A-42A6-9266-9134A20CA039}" destId="{CE1E9B8C-2C19-4AE5-B681-36AF172BDFFD}" srcOrd="0" destOrd="0" presId="urn:microsoft.com/office/officeart/2005/8/layout/process5"/>
    <dgm:cxn modelId="{34A5DA96-6EFF-4D45-92A1-A6FED6DBB5FA}" type="presOf" srcId="{7620290A-DCE3-4366-BD46-2966141CEBA7}" destId="{A8A00C4E-319C-4CE8-A939-F71D4455B2F4}" srcOrd="0" destOrd="0" presId="urn:microsoft.com/office/officeart/2005/8/layout/process5"/>
    <dgm:cxn modelId="{7CB662A8-F2EF-462E-AAA1-528BA3B98280}" type="presOf" srcId="{9F4B5CB1-D7A9-4FED-ACAF-1CF64DA33DF7}" destId="{90C97B63-146F-4671-B6EC-E90CC4335A42}" srcOrd="0" destOrd="0" presId="urn:microsoft.com/office/officeart/2005/8/layout/process5"/>
    <dgm:cxn modelId="{28D9B4A8-84F7-4B4B-88FA-EE5245E11A68}" type="presOf" srcId="{5083096F-06FF-4560-8C9D-E21AF3D7095B}" destId="{22656789-8802-46F6-A25A-DE6A7592690F}" srcOrd="0" destOrd="0" presId="urn:microsoft.com/office/officeart/2005/8/layout/process5"/>
    <dgm:cxn modelId="{C2311CAA-C0CB-478C-94D9-9E88AB6C0FE4}" srcId="{46351468-140B-43B9-8FE6-DC90F7026D83}" destId="{7620290A-DCE3-4366-BD46-2966141CEBA7}" srcOrd="8" destOrd="0" parTransId="{97E66C74-2A22-41D8-AC51-B30B702DBC7E}" sibTransId="{2398E67D-7DA5-4CEA-930D-ADE3DBC72965}"/>
    <dgm:cxn modelId="{2B426DB5-6B69-4D4B-BDE9-146050A77FC3}" type="presOf" srcId="{7154305C-D140-43EA-8ED8-934BA26EBDE7}" destId="{63E46BE2-4892-4C8F-B7E9-F9057BAE29C5}" srcOrd="0" destOrd="0" presId="urn:microsoft.com/office/officeart/2005/8/layout/process5"/>
    <dgm:cxn modelId="{815F7EBA-C044-43F1-A3D5-A8605A591CD7}" type="presOf" srcId="{A76C6BC7-C46B-4B69-8694-0538939A2D40}" destId="{5289EB74-0BA1-4FCD-B763-B894947D7321}" srcOrd="0" destOrd="0" presId="urn:microsoft.com/office/officeart/2005/8/layout/process5"/>
    <dgm:cxn modelId="{7D0008C6-A212-4111-9724-FDA45B9F3585}" type="presOf" srcId="{6952306D-2958-43CB-BA40-4B36799371FA}" destId="{E8E8700E-A57E-4F1D-9357-E5064FAE2D7C}" srcOrd="0" destOrd="0" presId="urn:microsoft.com/office/officeart/2005/8/layout/process5"/>
    <dgm:cxn modelId="{02DBB7CF-1082-4A3B-BD01-FD2B1C9FF227}" type="presOf" srcId="{7154305C-D140-43EA-8ED8-934BA26EBDE7}" destId="{8884ADCC-448E-4437-9F43-715F84945964}" srcOrd="1" destOrd="0" presId="urn:microsoft.com/office/officeart/2005/8/layout/process5"/>
    <dgm:cxn modelId="{AAFBE3DA-E5F0-4712-91EC-B575362EE8ED}" type="presOf" srcId="{86670E2A-F1D2-4C32-AFEB-2471832505E7}" destId="{E6259943-140A-405A-975B-4C3737EE08C4}" srcOrd="0" destOrd="0" presId="urn:microsoft.com/office/officeart/2005/8/layout/process5"/>
    <dgm:cxn modelId="{442318DC-AC5F-4670-A609-E79EFA9D5B35}" type="presOf" srcId="{F1D6F8AB-CC71-42AA-86E1-D05CF9A53A29}" destId="{1188E705-B08F-44D9-B35A-E13B411B64EC}" srcOrd="0" destOrd="0" presId="urn:microsoft.com/office/officeart/2005/8/layout/process5"/>
    <dgm:cxn modelId="{96BB28DD-BDBF-430D-AF5E-52BFF3659076}" srcId="{46351468-140B-43B9-8FE6-DC90F7026D83}" destId="{E4D9FC4F-FA7F-4DA0-8520-D62B59473CD3}" srcOrd="7" destOrd="0" parTransId="{D0D8CED5-8330-4951-87A2-989EA5508D33}" sibTransId="{6952306D-2958-43CB-BA40-4B36799371FA}"/>
    <dgm:cxn modelId="{E56ECDE0-6A3E-4ACE-AD11-1B1911CF6E24}" srcId="{46351468-140B-43B9-8FE6-DC90F7026D83}" destId="{5083096F-06FF-4560-8C9D-E21AF3D7095B}" srcOrd="5" destOrd="0" parTransId="{FEBDB37B-C0B9-41B0-8A30-358564BCF1DE}" sibTransId="{F1D6F8AB-CC71-42AA-86E1-D05CF9A53A29}"/>
    <dgm:cxn modelId="{EC98F6E0-DD02-43C9-9CCF-4C7E398E856E}" srcId="{46351468-140B-43B9-8FE6-DC90F7026D83}" destId="{A76C6BC7-C46B-4B69-8694-0538939A2D40}" srcOrd="2" destOrd="0" parTransId="{78524021-8C55-44D5-82C7-7DD15AF862BC}" sibTransId="{3792AFAA-BE04-4716-9EC5-5A1857830162}"/>
    <dgm:cxn modelId="{D741C6E1-951F-4C17-AF0D-89068A81CBE8}" type="presOf" srcId="{0BA23BA7-B8CC-4AA6-A0E9-23CD2509D4BF}" destId="{6096E635-DEE2-4EDD-8FF6-78DDC167E80C}" srcOrd="0" destOrd="0" presId="urn:microsoft.com/office/officeart/2005/8/layout/process5"/>
    <dgm:cxn modelId="{97742FEC-DA11-4663-BADD-81077DACC706}" type="presOf" srcId="{3792AFAA-BE04-4716-9EC5-5A1857830162}" destId="{87FF0F74-884F-42DB-93B9-85D3EBB6ABA6}" srcOrd="0" destOrd="0" presId="urn:microsoft.com/office/officeart/2005/8/layout/process5"/>
    <dgm:cxn modelId="{09D063F2-4EBD-4DEA-A163-C0C402DA6CED}" type="presOf" srcId="{3792AFAA-BE04-4716-9EC5-5A1857830162}" destId="{7DCD82FF-4A60-421D-AABA-86E193EE1194}" srcOrd="1" destOrd="0" presId="urn:microsoft.com/office/officeart/2005/8/layout/process5"/>
    <dgm:cxn modelId="{8E49C5F4-F777-41A7-BE26-549BD74318C6}" type="presOf" srcId="{6952306D-2958-43CB-BA40-4B36799371FA}" destId="{71656C17-04E5-4558-9A17-E4A0A52E80AA}" srcOrd="1" destOrd="0" presId="urn:microsoft.com/office/officeart/2005/8/layout/process5"/>
    <dgm:cxn modelId="{6241C186-1C1F-46D1-AA98-B5073FC18D78}" type="presParOf" srcId="{2350E16E-3386-4C1D-95AC-9AD96CB54D55}" destId="{67025616-4004-4018-84B6-5567DF4C636C}" srcOrd="0" destOrd="0" presId="urn:microsoft.com/office/officeart/2005/8/layout/process5"/>
    <dgm:cxn modelId="{DFCEB0B8-418A-4579-AEE9-F446E8127587}" type="presParOf" srcId="{2350E16E-3386-4C1D-95AC-9AD96CB54D55}" destId="{CF0EC4CB-6E3A-4ABC-A196-86D5D70C54AA}" srcOrd="1" destOrd="0" presId="urn:microsoft.com/office/officeart/2005/8/layout/process5"/>
    <dgm:cxn modelId="{836EB5FD-AC66-42BB-9017-2DBC931A4762}" type="presParOf" srcId="{CF0EC4CB-6E3A-4ABC-A196-86D5D70C54AA}" destId="{C33A670D-B42D-4D86-B847-16258DCEBD2E}" srcOrd="0" destOrd="0" presId="urn:microsoft.com/office/officeart/2005/8/layout/process5"/>
    <dgm:cxn modelId="{FBE0D414-0E6F-477C-A64A-45A95C0BB749}" type="presParOf" srcId="{2350E16E-3386-4C1D-95AC-9AD96CB54D55}" destId="{90C97B63-146F-4671-B6EC-E90CC4335A42}" srcOrd="2" destOrd="0" presId="urn:microsoft.com/office/officeart/2005/8/layout/process5"/>
    <dgm:cxn modelId="{49090EAD-8F06-4FE2-9E92-24FF95A66023}" type="presParOf" srcId="{2350E16E-3386-4C1D-95AC-9AD96CB54D55}" destId="{E6259943-140A-405A-975B-4C3737EE08C4}" srcOrd="3" destOrd="0" presId="urn:microsoft.com/office/officeart/2005/8/layout/process5"/>
    <dgm:cxn modelId="{6928BE6F-7F03-4D1B-941E-9FC443358848}" type="presParOf" srcId="{E6259943-140A-405A-975B-4C3737EE08C4}" destId="{C9F6A103-ABFE-4F97-94D8-DF6E920C1BBF}" srcOrd="0" destOrd="0" presId="urn:microsoft.com/office/officeart/2005/8/layout/process5"/>
    <dgm:cxn modelId="{A64B071A-2FB2-4024-AD3E-E7B62D48C084}" type="presParOf" srcId="{2350E16E-3386-4C1D-95AC-9AD96CB54D55}" destId="{5289EB74-0BA1-4FCD-B763-B894947D7321}" srcOrd="4" destOrd="0" presId="urn:microsoft.com/office/officeart/2005/8/layout/process5"/>
    <dgm:cxn modelId="{18611950-A0D8-4E01-8B94-878C354C5C2C}" type="presParOf" srcId="{2350E16E-3386-4C1D-95AC-9AD96CB54D55}" destId="{87FF0F74-884F-42DB-93B9-85D3EBB6ABA6}" srcOrd="5" destOrd="0" presId="urn:microsoft.com/office/officeart/2005/8/layout/process5"/>
    <dgm:cxn modelId="{97A8E295-946C-4257-8B3C-5B335F47746B}" type="presParOf" srcId="{87FF0F74-884F-42DB-93B9-85D3EBB6ABA6}" destId="{7DCD82FF-4A60-421D-AABA-86E193EE1194}" srcOrd="0" destOrd="0" presId="urn:microsoft.com/office/officeart/2005/8/layout/process5"/>
    <dgm:cxn modelId="{1630053C-67E9-4B8B-862E-C7E771451872}" type="presParOf" srcId="{2350E16E-3386-4C1D-95AC-9AD96CB54D55}" destId="{6096E635-DEE2-4EDD-8FF6-78DDC167E80C}" srcOrd="6" destOrd="0" presId="urn:microsoft.com/office/officeart/2005/8/layout/process5"/>
    <dgm:cxn modelId="{1F6EFA24-B9DD-4C28-82E8-7522187F3756}" type="presParOf" srcId="{2350E16E-3386-4C1D-95AC-9AD96CB54D55}" destId="{6963C00D-336D-47AC-B636-388BB38038ED}" srcOrd="7" destOrd="0" presId="urn:microsoft.com/office/officeart/2005/8/layout/process5"/>
    <dgm:cxn modelId="{A4EB2583-B6F7-4E6A-8781-124AD1E61702}" type="presParOf" srcId="{6963C00D-336D-47AC-B636-388BB38038ED}" destId="{5466CEF6-C2B6-4A89-A1B9-0B238FB5EF55}" srcOrd="0" destOrd="0" presId="urn:microsoft.com/office/officeart/2005/8/layout/process5"/>
    <dgm:cxn modelId="{63329618-25EA-4420-9FCE-43BA8D0C419A}" type="presParOf" srcId="{2350E16E-3386-4C1D-95AC-9AD96CB54D55}" destId="{CE1E9B8C-2C19-4AE5-B681-36AF172BDFFD}" srcOrd="8" destOrd="0" presId="urn:microsoft.com/office/officeart/2005/8/layout/process5"/>
    <dgm:cxn modelId="{EE168032-71B8-42FC-BBBC-598C33A63705}" type="presParOf" srcId="{2350E16E-3386-4C1D-95AC-9AD96CB54D55}" destId="{557F8BE1-0980-4515-B24F-940C0586A10C}" srcOrd="9" destOrd="0" presId="urn:microsoft.com/office/officeart/2005/8/layout/process5"/>
    <dgm:cxn modelId="{E31321E2-1477-4A0F-B028-6ACB83F28E7A}" type="presParOf" srcId="{557F8BE1-0980-4515-B24F-940C0586A10C}" destId="{D352F686-F2B3-4D91-921C-FB3B7C4D61FF}" srcOrd="0" destOrd="0" presId="urn:microsoft.com/office/officeart/2005/8/layout/process5"/>
    <dgm:cxn modelId="{5CA17E9E-34D1-492A-B799-83C2B07ADAF3}" type="presParOf" srcId="{2350E16E-3386-4C1D-95AC-9AD96CB54D55}" destId="{22656789-8802-46F6-A25A-DE6A7592690F}" srcOrd="10" destOrd="0" presId="urn:microsoft.com/office/officeart/2005/8/layout/process5"/>
    <dgm:cxn modelId="{BB342E18-BFAA-4686-B6EC-89E8D3B1265E}" type="presParOf" srcId="{2350E16E-3386-4C1D-95AC-9AD96CB54D55}" destId="{1188E705-B08F-44D9-B35A-E13B411B64EC}" srcOrd="11" destOrd="0" presId="urn:microsoft.com/office/officeart/2005/8/layout/process5"/>
    <dgm:cxn modelId="{3F2E8EE6-8F53-463E-8949-BDF1DE38D495}" type="presParOf" srcId="{1188E705-B08F-44D9-B35A-E13B411B64EC}" destId="{D1C9F188-FD43-4921-B224-BE7352D32C57}" srcOrd="0" destOrd="0" presId="urn:microsoft.com/office/officeart/2005/8/layout/process5"/>
    <dgm:cxn modelId="{0CC11AE9-A459-4E7F-B6BF-FD841A89BD79}" type="presParOf" srcId="{2350E16E-3386-4C1D-95AC-9AD96CB54D55}" destId="{7D7C2FCE-A7A7-44F8-8E98-F2EF9CBB903B}" srcOrd="12" destOrd="0" presId="urn:microsoft.com/office/officeart/2005/8/layout/process5"/>
    <dgm:cxn modelId="{BBA62112-1647-42EF-9CE8-049563204740}" type="presParOf" srcId="{2350E16E-3386-4C1D-95AC-9AD96CB54D55}" destId="{63E46BE2-4892-4C8F-B7E9-F9057BAE29C5}" srcOrd="13" destOrd="0" presId="urn:microsoft.com/office/officeart/2005/8/layout/process5"/>
    <dgm:cxn modelId="{5E9D0637-7014-477E-B224-5A2DC895305E}" type="presParOf" srcId="{63E46BE2-4892-4C8F-B7E9-F9057BAE29C5}" destId="{8884ADCC-448E-4437-9F43-715F84945964}" srcOrd="0" destOrd="0" presId="urn:microsoft.com/office/officeart/2005/8/layout/process5"/>
    <dgm:cxn modelId="{BC98B6A0-ED15-4045-BFB8-06967F5874C9}" type="presParOf" srcId="{2350E16E-3386-4C1D-95AC-9AD96CB54D55}" destId="{1BF0A79C-3942-432C-BDA0-5FE94CCE51C8}" srcOrd="14" destOrd="0" presId="urn:microsoft.com/office/officeart/2005/8/layout/process5"/>
    <dgm:cxn modelId="{D73BD889-26A9-48A5-ADFF-5D818B6812FF}" type="presParOf" srcId="{2350E16E-3386-4C1D-95AC-9AD96CB54D55}" destId="{E8E8700E-A57E-4F1D-9357-E5064FAE2D7C}" srcOrd="15" destOrd="0" presId="urn:microsoft.com/office/officeart/2005/8/layout/process5"/>
    <dgm:cxn modelId="{8A07F50B-5721-406F-8559-6F39A86BEB5B}" type="presParOf" srcId="{E8E8700E-A57E-4F1D-9357-E5064FAE2D7C}" destId="{71656C17-04E5-4558-9A17-E4A0A52E80AA}" srcOrd="0" destOrd="0" presId="urn:microsoft.com/office/officeart/2005/8/layout/process5"/>
    <dgm:cxn modelId="{1DD5DB43-095B-4F06-BB4E-9A9D426D623A}" type="presParOf" srcId="{2350E16E-3386-4C1D-95AC-9AD96CB54D55}" destId="{A8A00C4E-319C-4CE8-A939-F71D4455B2F4}" srcOrd="1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351468-140B-43B9-8FE6-DC90F7026D8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433047B5-E17B-4E1D-B728-93F225B861EF}">
      <dgm:prSet phldrT="[Text]"/>
      <dgm:spPr>
        <a:solidFill>
          <a:srgbClr val="6600CC">
            <a:alpha val="50588"/>
          </a:srgbClr>
        </a:solidFill>
      </dgm:spPr>
      <dgm:t>
        <a:bodyPr/>
        <a:lstStyle/>
        <a:p>
          <a:r>
            <a:rPr lang="en-US" dirty="0"/>
            <a:t>Relevant documents received by the CTBO</a:t>
          </a:r>
        </a:p>
      </dgm:t>
    </dgm:pt>
    <dgm:pt modelId="{6618EA6A-EE3C-4FA9-875D-5C8AD08C32CB}" type="parTrans" cxnId="{B57D588C-5DC1-48FC-B620-7DB286BB56E8}">
      <dgm:prSet/>
      <dgm:spPr/>
      <dgm:t>
        <a:bodyPr/>
        <a:lstStyle/>
        <a:p>
          <a:endParaRPr lang="en-US"/>
        </a:p>
      </dgm:t>
    </dgm:pt>
    <dgm:pt modelId="{489324C2-6FBA-4B36-8A99-CF0895ECB441}" type="sibTrans" cxnId="{B57D588C-5DC1-48FC-B620-7DB286BB56E8}">
      <dgm:prSet/>
      <dgm:spPr/>
      <dgm:t>
        <a:bodyPr/>
        <a:lstStyle/>
        <a:p>
          <a:endParaRPr lang="en-US"/>
        </a:p>
      </dgm:t>
    </dgm:pt>
    <dgm:pt modelId="{9F4B5CB1-D7A9-4FED-ACAF-1CF64DA33DF7}">
      <dgm:prSet phldrT="[Text]"/>
      <dgm:spPr>
        <a:solidFill>
          <a:srgbClr val="6600CC">
            <a:alpha val="50980"/>
          </a:srgbClr>
        </a:solidFill>
      </dgm:spPr>
      <dgm:t>
        <a:bodyPr/>
        <a:lstStyle/>
        <a:p>
          <a:r>
            <a:rPr lang="en-US" dirty="0"/>
            <a:t>CTBO reaches out to Hospital for fees, if applicable</a:t>
          </a:r>
        </a:p>
      </dgm:t>
    </dgm:pt>
    <dgm:pt modelId="{0C66236F-93D8-4162-BC99-CF918649397C}" type="parTrans" cxnId="{81D6221F-3533-42C3-8546-0AA7ADF6F654}">
      <dgm:prSet/>
      <dgm:spPr/>
      <dgm:t>
        <a:bodyPr/>
        <a:lstStyle/>
        <a:p>
          <a:endParaRPr lang="en-US"/>
        </a:p>
      </dgm:t>
    </dgm:pt>
    <dgm:pt modelId="{86670E2A-F1D2-4C32-AFEB-2471832505E7}" type="sibTrans" cxnId="{81D6221F-3533-42C3-8546-0AA7ADF6F654}">
      <dgm:prSet/>
      <dgm:spPr/>
      <dgm:t>
        <a:bodyPr/>
        <a:lstStyle/>
        <a:p>
          <a:endParaRPr lang="en-US"/>
        </a:p>
      </dgm:t>
    </dgm:pt>
    <dgm:pt modelId="{A76C6BC7-C46B-4B69-8694-0538939A2D40}">
      <dgm:prSet phldrT="[Text]"/>
      <dgm:spPr>
        <a:solidFill>
          <a:srgbClr val="6600CC">
            <a:alpha val="50980"/>
          </a:srgbClr>
        </a:solidFill>
      </dgm:spPr>
      <dgm:t>
        <a:bodyPr/>
        <a:lstStyle/>
        <a:p>
          <a:r>
            <a:rPr lang="en-US" dirty="0"/>
            <a:t>CTBO drafts the budget on the sponsor template</a:t>
          </a:r>
        </a:p>
      </dgm:t>
    </dgm:pt>
    <dgm:pt modelId="{78524021-8C55-44D5-82C7-7DD15AF862BC}" type="parTrans" cxnId="{EC98F6E0-DD02-43C9-9CCF-4C7E398E856E}">
      <dgm:prSet/>
      <dgm:spPr/>
      <dgm:t>
        <a:bodyPr/>
        <a:lstStyle/>
        <a:p>
          <a:endParaRPr lang="en-US"/>
        </a:p>
      </dgm:t>
    </dgm:pt>
    <dgm:pt modelId="{3792AFAA-BE04-4716-9EC5-5A1857830162}" type="sibTrans" cxnId="{EC98F6E0-DD02-43C9-9CCF-4C7E398E856E}">
      <dgm:prSet/>
      <dgm:spPr/>
      <dgm:t>
        <a:bodyPr/>
        <a:lstStyle/>
        <a:p>
          <a:endParaRPr lang="en-US"/>
        </a:p>
      </dgm:t>
    </dgm:pt>
    <dgm:pt modelId="{0BA23BA7-B8CC-4AA6-A0E9-23CD2509D4BF}">
      <dgm:prSet phldrT="[Text]"/>
      <dgm:spPr>
        <a:solidFill>
          <a:srgbClr val="6600CC">
            <a:alpha val="50980"/>
          </a:srgbClr>
        </a:solidFill>
      </dgm:spPr>
      <dgm:t>
        <a:bodyPr/>
        <a:lstStyle/>
        <a:p>
          <a:r>
            <a:rPr lang="en-US" dirty="0"/>
            <a:t>CTBO sends draft budget to sponsor for review</a:t>
          </a:r>
        </a:p>
      </dgm:t>
    </dgm:pt>
    <dgm:pt modelId="{21E33A6E-B8F0-49F9-9900-AECA3898456D}" type="parTrans" cxnId="{442A468D-6641-4F15-9BAA-E8B35DD26295}">
      <dgm:prSet/>
      <dgm:spPr/>
      <dgm:t>
        <a:bodyPr/>
        <a:lstStyle/>
        <a:p>
          <a:endParaRPr lang="en-US"/>
        </a:p>
      </dgm:t>
    </dgm:pt>
    <dgm:pt modelId="{1A9072D7-3191-4982-B5A3-9AEEB5668D78}" type="sibTrans" cxnId="{442A468D-6641-4F15-9BAA-E8B35DD26295}">
      <dgm:prSet/>
      <dgm:spPr/>
      <dgm:t>
        <a:bodyPr/>
        <a:lstStyle/>
        <a:p>
          <a:endParaRPr lang="en-US"/>
        </a:p>
      </dgm:t>
    </dgm:pt>
    <dgm:pt modelId="{D14D125C-3D6A-42A6-9266-9134A20CA039}">
      <dgm:prSet phldrT="[Text]"/>
      <dgm:spPr>
        <a:solidFill>
          <a:srgbClr val="6600CC">
            <a:alpha val="74902"/>
          </a:srgbClr>
        </a:solidFill>
      </dgm:spPr>
      <dgm:t>
        <a:bodyPr/>
        <a:lstStyle/>
        <a:p>
          <a:r>
            <a:rPr lang="en-US" dirty="0"/>
            <a:t>Sponsor reviews and provides feedback</a:t>
          </a:r>
        </a:p>
      </dgm:t>
    </dgm:pt>
    <dgm:pt modelId="{9932F1A2-0409-4BDA-9AAB-C0D71A069279}" type="parTrans" cxnId="{AC8A4107-09DC-4006-8A4B-1CEDA7892EAD}">
      <dgm:prSet/>
      <dgm:spPr/>
      <dgm:t>
        <a:bodyPr/>
        <a:lstStyle/>
        <a:p>
          <a:endParaRPr lang="en-US"/>
        </a:p>
      </dgm:t>
    </dgm:pt>
    <dgm:pt modelId="{C3069482-3A21-44CB-83AC-2DB0AF409FE1}" type="sibTrans" cxnId="{AC8A4107-09DC-4006-8A4B-1CEDA7892EAD}">
      <dgm:prSet/>
      <dgm:spPr/>
      <dgm:t>
        <a:bodyPr/>
        <a:lstStyle/>
        <a:p>
          <a:endParaRPr lang="en-US"/>
        </a:p>
      </dgm:t>
    </dgm:pt>
    <dgm:pt modelId="{E4D9FC4F-FA7F-4DA0-8520-D62B59473CD3}">
      <dgm:prSet phldrT="[Text]"/>
      <dgm:spPr>
        <a:solidFill>
          <a:srgbClr val="6600CC">
            <a:alpha val="50980"/>
          </a:srgbClr>
        </a:solidFill>
      </dgm:spPr>
      <dgm:t>
        <a:bodyPr/>
        <a:lstStyle/>
        <a:p>
          <a:r>
            <a:rPr lang="en-US" dirty="0"/>
            <a:t>CTBO revises Sponsor budget and returns to Sponsor for review</a:t>
          </a:r>
        </a:p>
      </dgm:t>
    </dgm:pt>
    <dgm:pt modelId="{D0D8CED5-8330-4951-87A2-989EA5508D33}" type="parTrans" cxnId="{96BB28DD-BDBF-430D-AF5E-52BFF3659076}">
      <dgm:prSet/>
      <dgm:spPr/>
      <dgm:t>
        <a:bodyPr/>
        <a:lstStyle/>
        <a:p>
          <a:endParaRPr lang="en-US"/>
        </a:p>
      </dgm:t>
    </dgm:pt>
    <dgm:pt modelId="{6952306D-2958-43CB-BA40-4B36799371FA}" type="sibTrans" cxnId="{96BB28DD-BDBF-430D-AF5E-52BFF3659076}">
      <dgm:prSet/>
      <dgm:spPr/>
      <dgm:t>
        <a:bodyPr/>
        <a:lstStyle/>
        <a:p>
          <a:endParaRPr lang="en-US"/>
        </a:p>
      </dgm:t>
    </dgm:pt>
    <dgm:pt modelId="{7620290A-DCE3-4366-BD46-2966141CEBA7}">
      <dgm:prSet phldrT="[Text]"/>
      <dgm:spPr>
        <a:solidFill>
          <a:srgbClr val="6600CC"/>
        </a:solidFill>
      </dgm:spPr>
      <dgm:t>
        <a:bodyPr/>
        <a:lstStyle/>
        <a:p>
          <a:r>
            <a:rPr lang="en-US" dirty="0"/>
            <a:t>Process continues until Budget is agreed upon</a:t>
          </a:r>
        </a:p>
      </dgm:t>
    </dgm:pt>
    <dgm:pt modelId="{97E66C74-2A22-41D8-AC51-B30B702DBC7E}" type="parTrans" cxnId="{C2311CAA-C0CB-478C-94D9-9E88AB6C0FE4}">
      <dgm:prSet/>
      <dgm:spPr/>
      <dgm:t>
        <a:bodyPr/>
        <a:lstStyle/>
        <a:p>
          <a:endParaRPr lang="en-US"/>
        </a:p>
      </dgm:t>
    </dgm:pt>
    <dgm:pt modelId="{2398E67D-7DA5-4CEA-930D-ADE3DBC72965}" type="sibTrans" cxnId="{C2311CAA-C0CB-478C-94D9-9E88AB6C0FE4}">
      <dgm:prSet/>
      <dgm:spPr/>
      <dgm:t>
        <a:bodyPr/>
        <a:lstStyle/>
        <a:p>
          <a:endParaRPr lang="en-US"/>
        </a:p>
      </dgm:t>
    </dgm:pt>
    <dgm:pt modelId="{8BAB79EC-59DC-49F6-9309-EC8C3296889C}">
      <dgm:prSet phldrT="[Text]"/>
      <dgm:spPr>
        <a:solidFill>
          <a:srgbClr val="6600CC">
            <a:alpha val="50980"/>
          </a:srgbClr>
        </a:solidFill>
      </dgm:spPr>
      <dgm:t>
        <a:bodyPr/>
        <a:lstStyle/>
        <a:p>
          <a:r>
            <a:rPr lang="en-US" dirty="0"/>
            <a:t>CTBO drafts MCA</a:t>
          </a:r>
        </a:p>
      </dgm:t>
    </dgm:pt>
    <dgm:pt modelId="{2960CCAA-9496-4C6F-B250-740A14B5391A}" type="parTrans" cxnId="{72ACA157-0CF9-45B2-856E-7B10DFCC3222}">
      <dgm:prSet/>
      <dgm:spPr/>
      <dgm:t>
        <a:bodyPr/>
        <a:lstStyle/>
        <a:p>
          <a:endParaRPr lang="en-US"/>
        </a:p>
      </dgm:t>
    </dgm:pt>
    <dgm:pt modelId="{D0A22440-3818-4839-B76E-A37014F44EDA}" type="sibTrans" cxnId="{72ACA157-0CF9-45B2-856E-7B10DFCC3222}">
      <dgm:prSet/>
      <dgm:spPr/>
      <dgm:t>
        <a:bodyPr/>
        <a:lstStyle/>
        <a:p>
          <a:endParaRPr lang="en-US"/>
        </a:p>
      </dgm:t>
    </dgm:pt>
    <dgm:pt modelId="{CEBF26F4-F2CD-4570-A1CE-6E706A569BF9}">
      <dgm:prSet/>
      <dgm:spPr>
        <a:solidFill>
          <a:srgbClr val="6600CC"/>
        </a:solidFill>
      </dgm:spPr>
      <dgm:t>
        <a:bodyPr/>
        <a:lstStyle/>
        <a:p>
          <a:r>
            <a:rPr lang="en-US"/>
            <a:t>CTBO sends to hospital for review</a:t>
          </a:r>
        </a:p>
      </dgm:t>
    </dgm:pt>
    <dgm:pt modelId="{49764451-0537-4A4F-A904-FF75FCC1900A}" type="parTrans" cxnId="{1F4B444C-DD55-401A-9086-3231F37DD66C}">
      <dgm:prSet/>
      <dgm:spPr/>
      <dgm:t>
        <a:bodyPr/>
        <a:lstStyle/>
        <a:p>
          <a:endParaRPr lang="en-US"/>
        </a:p>
      </dgm:t>
    </dgm:pt>
    <dgm:pt modelId="{3DACC3E5-D127-48E8-A9D4-71244BF5625F}" type="sibTrans" cxnId="{1F4B444C-DD55-401A-9086-3231F37DD66C}">
      <dgm:prSet/>
      <dgm:spPr/>
      <dgm:t>
        <a:bodyPr/>
        <a:lstStyle/>
        <a:p>
          <a:endParaRPr lang="en-US"/>
        </a:p>
      </dgm:t>
    </dgm:pt>
    <dgm:pt modelId="{9EE8CE48-FAB7-462C-A681-05DE772B08CB}">
      <dgm:prSet/>
      <dgm:spPr>
        <a:solidFill>
          <a:srgbClr val="6600CC"/>
        </a:solidFill>
      </dgm:spPr>
      <dgm:t>
        <a:bodyPr/>
        <a:lstStyle/>
        <a:p>
          <a:r>
            <a:rPr lang="en-US"/>
            <a:t>Hospital reviews and provides feedback</a:t>
          </a:r>
        </a:p>
      </dgm:t>
    </dgm:pt>
    <dgm:pt modelId="{ED13D703-5136-4F7E-B069-B5735313A372}" type="parTrans" cxnId="{249AB318-BCAE-4862-BEAA-44F8D6E8BE90}">
      <dgm:prSet/>
      <dgm:spPr/>
      <dgm:t>
        <a:bodyPr/>
        <a:lstStyle/>
        <a:p>
          <a:endParaRPr lang="en-US"/>
        </a:p>
      </dgm:t>
    </dgm:pt>
    <dgm:pt modelId="{C6A90855-5EFD-4012-8FE8-AD7A46B9621E}" type="sibTrans" cxnId="{249AB318-BCAE-4862-BEAA-44F8D6E8BE90}">
      <dgm:prSet/>
      <dgm:spPr/>
      <dgm:t>
        <a:bodyPr/>
        <a:lstStyle/>
        <a:p>
          <a:endParaRPr lang="en-US"/>
        </a:p>
      </dgm:t>
    </dgm:pt>
    <dgm:pt modelId="{28FD67E5-C39E-43DB-8C28-C1C7CAFC4166}">
      <dgm:prSet phldrT="[Text]"/>
      <dgm:spPr>
        <a:solidFill>
          <a:srgbClr val="6600CC">
            <a:alpha val="50980"/>
          </a:srgbClr>
        </a:solidFill>
      </dgm:spPr>
      <dgm:t>
        <a:bodyPr/>
        <a:lstStyle/>
        <a:p>
          <a:r>
            <a:rPr lang="en-US" dirty="0"/>
            <a:t>CTBO revises budget and submits to hospital</a:t>
          </a:r>
          <a:endParaRPr lang="en-US"/>
        </a:p>
      </dgm:t>
    </dgm:pt>
    <dgm:pt modelId="{44C6AE3F-9847-4739-9C03-24D63CFC6140}" type="parTrans" cxnId="{D081FD31-D8C3-476A-BD52-A5F3F1CFC8F9}">
      <dgm:prSet/>
      <dgm:spPr/>
      <dgm:t>
        <a:bodyPr/>
        <a:lstStyle/>
        <a:p>
          <a:endParaRPr lang="en-US"/>
        </a:p>
      </dgm:t>
    </dgm:pt>
    <dgm:pt modelId="{D99AB95E-F45F-44CB-80FF-9FF57A1D9E9B}" type="sibTrans" cxnId="{D081FD31-D8C3-476A-BD52-A5F3F1CFC8F9}">
      <dgm:prSet/>
      <dgm:spPr/>
      <dgm:t>
        <a:bodyPr/>
        <a:lstStyle/>
        <a:p>
          <a:endParaRPr lang="en-US"/>
        </a:p>
      </dgm:t>
    </dgm:pt>
    <dgm:pt modelId="{2350E16E-3386-4C1D-95AC-9AD96CB54D55}" type="pres">
      <dgm:prSet presAssocID="{46351468-140B-43B9-8FE6-DC90F7026D83}" presName="diagram" presStyleCnt="0">
        <dgm:presLayoutVars>
          <dgm:dir/>
          <dgm:resizeHandles val="exact"/>
        </dgm:presLayoutVars>
      </dgm:prSet>
      <dgm:spPr/>
    </dgm:pt>
    <dgm:pt modelId="{67025616-4004-4018-84B6-5567DF4C636C}" type="pres">
      <dgm:prSet presAssocID="{433047B5-E17B-4E1D-B728-93F225B861EF}" presName="node" presStyleLbl="node1" presStyleIdx="0" presStyleCnt="11">
        <dgm:presLayoutVars>
          <dgm:bulletEnabled val="1"/>
        </dgm:presLayoutVars>
      </dgm:prSet>
      <dgm:spPr/>
    </dgm:pt>
    <dgm:pt modelId="{CF0EC4CB-6E3A-4ABC-A196-86D5D70C54AA}" type="pres">
      <dgm:prSet presAssocID="{489324C2-6FBA-4B36-8A99-CF0895ECB441}" presName="sibTrans" presStyleLbl="sibTrans2D1" presStyleIdx="0" presStyleCnt="10"/>
      <dgm:spPr/>
    </dgm:pt>
    <dgm:pt modelId="{C33A670D-B42D-4D86-B847-16258DCEBD2E}" type="pres">
      <dgm:prSet presAssocID="{489324C2-6FBA-4B36-8A99-CF0895ECB441}" presName="connectorText" presStyleLbl="sibTrans2D1" presStyleIdx="0" presStyleCnt="10"/>
      <dgm:spPr/>
    </dgm:pt>
    <dgm:pt modelId="{AE91966A-22D5-496B-89A9-310E12D2CF59}" type="pres">
      <dgm:prSet presAssocID="{8BAB79EC-59DC-49F6-9309-EC8C3296889C}" presName="node" presStyleLbl="node1" presStyleIdx="1" presStyleCnt="11">
        <dgm:presLayoutVars>
          <dgm:bulletEnabled val="1"/>
        </dgm:presLayoutVars>
      </dgm:prSet>
      <dgm:spPr/>
    </dgm:pt>
    <dgm:pt modelId="{C337D732-CE80-402B-8B4A-D0C5029CFC7A}" type="pres">
      <dgm:prSet presAssocID="{D0A22440-3818-4839-B76E-A37014F44EDA}" presName="sibTrans" presStyleLbl="sibTrans2D1" presStyleIdx="1" presStyleCnt="10"/>
      <dgm:spPr/>
    </dgm:pt>
    <dgm:pt modelId="{BB611B3C-14D7-4DF6-A4FB-D5AF3C2FC7A7}" type="pres">
      <dgm:prSet presAssocID="{D0A22440-3818-4839-B76E-A37014F44EDA}" presName="connectorText" presStyleLbl="sibTrans2D1" presStyleIdx="1" presStyleCnt="10"/>
      <dgm:spPr/>
    </dgm:pt>
    <dgm:pt modelId="{90C97B63-146F-4671-B6EC-E90CC4335A42}" type="pres">
      <dgm:prSet presAssocID="{9F4B5CB1-D7A9-4FED-ACAF-1CF64DA33DF7}" presName="node" presStyleLbl="node1" presStyleIdx="2" presStyleCnt="11">
        <dgm:presLayoutVars>
          <dgm:bulletEnabled val="1"/>
        </dgm:presLayoutVars>
      </dgm:prSet>
      <dgm:spPr/>
    </dgm:pt>
    <dgm:pt modelId="{E6259943-140A-405A-975B-4C3737EE08C4}" type="pres">
      <dgm:prSet presAssocID="{86670E2A-F1D2-4C32-AFEB-2471832505E7}" presName="sibTrans" presStyleLbl="sibTrans2D1" presStyleIdx="2" presStyleCnt="10"/>
      <dgm:spPr/>
    </dgm:pt>
    <dgm:pt modelId="{C9F6A103-ABFE-4F97-94D8-DF6E920C1BBF}" type="pres">
      <dgm:prSet presAssocID="{86670E2A-F1D2-4C32-AFEB-2471832505E7}" presName="connectorText" presStyleLbl="sibTrans2D1" presStyleIdx="2" presStyleCnt="10"/>
      <dgm:spPr/>
    </dgm:pt>
    <dgm:pt modelId="{5289EB74-0BA1-4FCD-B763-B894947D7321}" type="pres">
      <dgm:prSet presAssocID="{A76C6BC7-C46B-4B69-8694-0538939A2D40}" presName="node" presStyleLbl="node1" presStyleIdx="3" presStyleCnt="11">
        <dgm:presLayoutVars>
          <dgm:bulletEnabled val="1"/>
        </dgm:presLayoutVars>
      </dgm:prSet>
      <dgm:spPr/>
    </dgm:pt>
    <dgm:pt modelId="{87FF0F74-884F-42DB-93B9-85D3EBB6ABA6}" type="pres">
      <dgm:prSet presAssocID="{3792AFAA-BE04-4716-9EC5-5A1857830162}" presName="sibTrans" presStyleLbl="sibTrans2D1" presStyleIdx="3" presStyleCnt="10"/>
      <dgm:spPr/>
    </dgm:pt>
    <dgm:pt modelId="{7DCD82FF-4A60-421D-AABA-86E193EE1194}" type="pres">
      <dgm:prSet presAssocID="{3792AFAA-BE04-4716-9EC5-5A1857830162}" presName="connectorText" presStyleLbl="sibTrans2D1" presStyleIdx="3" presStyleCnt="10"/>
      <dgm:spPr/>
    </dgm:pt>
    <dgm:pt modelId="{6096E635-DEE2-4EDD-8FF6-78DDC167E80C}" type="pres">
      <dgm:prSet presAssocID="{0BA23BA7-B8CC-4AA6-A0E9-23CD2509D4BF}" presName="node" presStyleLbl="node1" presStyleIdx="4" presStyleCnt="11">
        <dgm:presLayoutVars>
          <dgm:bulletEnabled val="1"/>
        </dgm:presLayoutVars>
      </dgm:prSet>
      <dgm:spPr/>
    </dgm:pt>
    <dgm:pt modelId="{6963C00D-336D-47AC-B636-388BB38038ED}" type="pres">
      <dgm:prSet presAssocID="{1A9072D7-3191-4982-B5A3-9AEEB5668D78}" presName="sibTrans" presStyleLbl="sibTrans2D1" presStyleIdx="4" presStyleCnt="10"/>
      <dgm:spPr/>
    </dgm:pt>
    <dgm:pt modelId="{5466CEF6-C2B6-4A89-A1B9-0B238FB5EF55}" type="pres">
      <dgm:prSet presAssocID="{1A9072D7-3191-4982-B5A3-9AEEB5668D78}" presName="connectorText" presStyleLbl="sibTrans2D1" presStyleIdx="4" presStyleCnt="10"/>
      <dgm:spPr/>
    </dgm:pt>
    <dgm:pt modelId="{CE1E9B8C-2C19-4AE5-B681-36AF172BDFFD}" type="pres">
      <dgm:prSet presAssocID="{D14D125C-3D6A-42A6-9266-9134A20CA039}" presName="node" presStyleLbl="node1" presStyleIdx="5" presStyleCnt="11">
        <dgm:presLayoutVars>
          <dgm:bulletEnabled val="1"/>
        </dgm:presLayoutVars>
      </dgm:prSet>
      <dgm:spPr/>
    </dgm:pt>
    <dgm:pt modelId="{557F8BE1-0980-4515-B24F-940C0586A10C}" type="pres">
      <dgm:prSet presAssocID="{C3069482-3A21-44CB-83AC-2DB0AF409FE1}" presName="sibTrans" presStyleLbl="sibTrans2D1" presStyleIdx="5" presStyleCnt="10"/>
      <dgm:spPr/>
    </dgm:pt>
    <dgm:pt modelId="{D352F686-F2B3-4D91-921C-FB3B7C4D61FF}" type="pres">
      <dgm:prSet presAssocID="{C3069482-3A21-44CB-83AC-2DB0AF409FE1}" presName="connectorText" presStyleLbl="sibTrans2D1" presStyleIdx="5" presStyleCnt="10"/>
      <dgm:spPr/>
    </dgm:pt>
    <dgm:pt modelId="{1BF0A79C-3942-432C-BDA0-5FE94CCE51C8}" type="pres">
      <dgm:prSet presAssocID="{E4D9FC4F-FA7F-4DA0-8520-D62B59473CD3}" presName="node" presStyleLbl="node1" presStyleIdx="6" presStyleCnt="11">
        <dgm:presLayoutVars>
          <dgm:bulletEnabled val="1"/>
        </dgm:presLayoutVars>
      </dgm:prSet>
      <dgm:spPr/>
    </dgm:pt>
    <dgm:pt modelId="{E8E8700E-A57E-4F1D-9357-E5064FAE2D7C}" type="pres">
      <dgm:prSet presAssocID="{6952306D-2958-43CB-BA40-4B36799371FA}" presName="sibTrans" presStyleLbl="sibTrans2D1" presStyleIdx="6" presStyleCnt="10"/>
      <dgm:spPr/>
    </dgm:pt>
    <dgm:pt modelId="{71656C17-04E5-4558-9A17-E4A0A52E80AA}" type="pres">
      <dgm:prSet presAssocID="{6952306D-2958-43CB-BA40-4B36799371FA}" presName="connectorText" presStyleLbl="sibTrans2D1" presStyleIdx="6" presStyleCnt="10"/>
      <dgm:spPr/>
    </dgm:pt>
    <dgm:pt modelId="{A8A00C4E-319C-4CE8-A939-F71D4455B2F4}" type="pres">
      <dgm:prSet presAssocID="{7620290A-DCE3-4366-BD46-2966141CEBA7}" presName="node" presStyleLbl="node1" presStyleIdx="7" presStyleCnt="11">
        <dgm:presLayoutVars>
          <dgm:bulletEnabled val="1"/>
        </dgm:presLayoutVars>
      </dgm:prSet>
      <dgm:spPr/>
    </dgm:pt>
    <dgm:pt modelId="{4B5C0941-1DE2-4C01-A857-63FB1A70427B}" type="pres">
      <dgm:prSet presAssocID="{2398E67D-7DA5-4CEA-930D-ADE3DBC72965}" presName="sibTrans" presStyleLbl="sibTrans2D1" presStyleIdx="7" presStyleCnt="10"/>
      <dgm:spPr/>
    </dgm:pt>
    <dgm:pt modelId="{4628F673-491E-4AA0-BDDC-C0C529B34D48}" type="pres">
      <dgm:prSet presAssocID="{2398E67D-7DA5-4CEA-930D-ADE3DBC72965}" presName="connectorText" presStyleLbl="sibTrans2D1" presStyleIdx="7" presStyleCnt="10"/>
      <dgm:spPr/>
    </dgm:pt>
    <dgm:pt modelId="{EE17F01F-FE92-4688-A9FC-1AEE24620DD8}" type="pres">
      <dgm:prSet presAssocID="{CEBF26F4-F2CD-4570-A1CE-6E706A569BF9}" presName="node" presStyleLbl="node1" presStyleIdx="8" presStyleCnt="11">
        <dgm:presLayoutVars>
          <dgm:bulletEnabled val="1"/>
        </dgm:presLayoutVars>
      </dgm:prSet>
      <dgm:spPr/>
    </dgm:pt>
    <dgm:pt modelId="{27591A5A-635F-4EC5-9822-E42903C4B0D2}" type="pres">
      <dgm:prSet presAssocID="{3DACC3E5-D127-48E8-A9D4-71244BF5625F}" presName="sibTrans" presStyleLbl="sibTrans2D1" presStyleIdx="8" presStyleCnt="10"/>
      <dgm:spPr/>
    </dgm:pt>
    <dgm:pt modelId="{615D9F38-F599-4595-9269-2B54489B2ED8}" type="pres">
      <dgm:prSet presAssocID="{3DACC3E5-D127-48E8-A9D4-71244BF5625F}" presName="connectorText" presStyleLbl="sibTrans2D1" presStyleIdx="8" presStyleCnt="10"/>
      <dgm:spPr/>
    </dgm:pt>
    <dgm:pt modelId="{E330A032-50D4-42A7-918B-83BFBF201190}" type="pres">
      <dgm:prSet presAssocID="{9EE8CE48-FAB7-462C-A681-05DE772B08CB}" presName="node" presStyleLbl="node1" presStyleIdx="9" presStyleCnt="11">
        <dgm:presLayoutVars>
          <dgm:bulletEnabled val="1"/>
        </dgm:presLayoutVars>
      </dgm:prSet>
      <dgm:spPr/>
    </dgm:pt>
    <dgm:pt modelId="{29B9A078-6468-4ACA-A2E5-DBA2D0B058A4}" type="pres">
      <dgm:prSet presAssocID="{C6A90855-5EFD-4012-8FE8-AD7A46B9621E}" presName="sibTrans" presStyleLbl="sibTrans2D1" presStyleIdx="9" presStyleCnt="10"/>
      <dgm:spPr/>
    </dgm:pt>
    <dgm:pt modelId="{22A550DF-1D69-467D-825E-945CBE9ABED3}" type="pres">
      <dgm:prSet presAssocID="{C6A90855-5EFD-4012-8FE8-AD7A46B9621E}" presName="connectorText" presStyleLbl="sibTrans2D1" presStyleIdx="9" presStyleCnt="10"/>
      <dgm:spPr/>
    </dgm:pt>
    <dgm:pt modelId="{A90EB2D0-90A8-4348-85D3-7FC07802322D}" type="pres">
      <dgm:prSet presAssocID="{28FD67E5-C39E-43DB-8C28-C1C7CAFC4166}" presName="node" presStyleLbl="node1" presStyleIdx="10" presStyleCnt="11">
        <dgm:presLayoutVars>
          <dgm:bulletEnabled val="1"/>
        </dgm:presLayoutVars>
      </dgm:prSet>
      <dgm:spPr/>
    </dgm:pt>
  </dgm:ptLst>
  <dgm:cxnLst>
    <dgm:cxn modelId="{AC8A4107-09DC-4006-8A4B-1CEDA7892EAD}" srcId="{46351468-140B-43B9-8FE6-DC90F7026D83}" destId="{D14D125C-3D6A-42A6-9266-9134A20CA039}" srcOrd="5" destOrd="0" parTransId="{9932F1A2-0409-4BDA-9AAB-C0D71A069279}" sibTransId="{C3069482-3A21-44CB-83AC-2DB0AF409FE1}"/>
    <dgm:cxn modelId="{CBE7CB0B-86EC-42F0-9F86-4AC142E7247C}" type="presOf" srcId="{46351468-140B-43B9-8FE6-DC90F7026D83}" destId="{2350E16E-3386-4C1D-95AC-9AD96CB54D55}" srcOrd="0" destOrd="0" presId="urn:microsoft.com/office/officeart/2005/8/layout/process5"/>
    <dgm:cxn modelId="{8A9BCD10-91AA-48FB-814E-7F7900DC98DC}" type="presOf" srcId="{C3069482-3A21-44CB-83AC-2DB0AF409FE1}" destId="{D352F686-F2B3-4D91-921C-FB3B7C4D61FF}" srcOrd="1" destOrd="0" presId="urn:microsoft.com/office/officeart/2005/8/layout/process5"/>
    <dgm:cxn modelId="{249AB318-BCAE-4862-BEAA-44F8D6E8BE90}" srcId="{46351468-140B-43B9-8FE6-DC90F7026D83}" destId="{9EE8CE48-FAB7-462C-A681-05DE772B08CB}" srcOrd="9" destOrd="0" parTransId="{ED13D703-5136-4F7E-B069-B5735313A372}" sibTransId="{C6A90855-5EFD-4012-8FE8-AD7A46B9621E}"/>
    <dgm:cxn modelId="{56D0B21C-8A8D-47B1-82ED-83DEC8AF21DB}" type="presOf" srcId="{D0A22440-3818-4839-B76E-A37014F44EDA}" destId="{BB611B3C-14D7-4DF6-A4FB-D5AF3C2FC7A7}" srcOrd="1" destOrd="0" presId="urn:microsoft.com/office/officeart/2005/8/layout/process5"/>
    <dgm:cxn modelId="{81D6221F-3533-42C3-8546-0AA7ADF6F654}" srcId="{46351468-140B-43B9-8FE6-DC90F7026D83}" destId="{9F4B5CB1-D7A9-4FED-ACAF-1CF64DA33DF7}" srcOrd="2" destOrd="0" parTransId="{0C66236F-93D8-4162-BC99-CF918649397C}" sibTransId="{86670E2A-F1D2-4C32-AFEB-2471832505E7}"/>
    <dgm:cxn modelId="{E5D1912B-A517-403D-9C81-E8F38FEB3ADB}" type="presOf" srcId="{C6A90855-5EFD-4012-8FE8-AD7A46B9621E}" destId="{29B9A078-6468-4ACA-A2E5-DBA2D0B058A4}" srcOrd="0" destOrd="0" presId="urn:microsoft.com/office/officeart/2005/8/layout/process5"/>
    <dgm:cxn modelId="{336BF32C-FD5F-4777-B733-587F86567A2B}" type="presOf" srcId="{1A9072D7-3191-4982-B5A3-9AEEB5668D78}" destId="{6963C00D-336D-47AC-B636-388BB38038ED}" srcOrd="0" destOrd="0" presId="urn:microsoft.com/office/officeart/2005/8/layout/process5"/>
    <dgm:cxn modelId="{CFB39330-7BBA-49D7-9B5F-2EC9F10017AB}" type="presOf" srcId="{C6A90855-5EFD-4012-8FE8-AD7A46B9621E}" destId="{22A550DF-1D69-467D-825E-945CBE9ABED3}" srcOrd="1" destOrd="0" presId="urn:microsoft.com/office/officeart/2005/8/layout/process5"/>
    <dgm:cxn modelId="{D081FD31-D8C3-476A-BD52-A5F3F1CFC8F9}" srcId="{46351468-140B-43B9-8FE6-DC90F7026D83}" destId="{28FD67E5-C39E-43DB-8C28-C1C7CAFC4166}" srcOrd="10" destOrd="0" parTransId="{44C6AE3F-9847-4739-9C03-24D63CFC6140}" sibTransId="{D99AB95E-F45F-44CB-80FF-9FF57A1D9E9B}"/>
    <dgm:cxn modelId="{3DFC1436-F674-4600-BB96-96F3D68D55E8}" type="presOf" srcId="{3DACC3E5-D127-48E8-A9D4-71244BF5625F}" destId="{27591A5A-635F-4EC5-9822-E42903C4B0D2}" srcOrd="0" destOrd="0" presId="urn:microsoft.com/office/officeart/2005/8/layout/process5"/>
    <dgm:cxn modelId="{66B97442-E675-4A11-AE39-6A73381504F3}" type="presOf" srcId="{433047B5-E17B-4E1D-B728-93F225B861EF}" destId="{67025616-4004-4018-84B6-5567DF4C636C}" srcOrd="0" destOrd="0" presId="urn:microsoft.com/office/officeart/2005/8/layout/process5"/>
    <dgm:cxn modelId="{92760465-E1CE-4777-BF70-453B73441878}" type="presOf" srcId="{489324C2-6FBA-4B36-8A99-CF0895ECB441}" destId="{CF0EC4CB-6E3A-4ABC-A196-86D5D70C54AA}" srcOrd="0" destOrd="0" presId="urn:microsoft.com/office/officeart/2005/8/layout/process5"/>
    <dgm:cxn modelId="{53183248-FEF4-437E-8AF1-73884F7A343E}" type="presOf" srcId="{2398E67D-7DA5-4CEA-930D-ADE3DBC72965}" destId="{4628F673-491E-4AA0-BDDC-C0C529B34D48}" srcOrd="1" destOrd="0" presId="urn:microsoft.com/office/officeart/2005/8/layout/process5"/>
    <dgm:cxn modelId="{1F4B444C-DD55-401A-9086-3231F37DD66C}" srcId="{46351468-140B-43B9-8FE6-DC90F7026D83}" destId="{CEBF26F4-F2CD-4570-A1CE-6E706A569BF9}" srcOrd="8" destOrd="0" parTransId="{49764451-0537-4A4F-A904-FF75FCC1900A}" sibTransId="{3DACC3E5-D127-48E8-A9D4-71244BF5625F}"/>
    <dgm:cxn modelId="{8287C86F-ED00-48A3-AA8C-02EBF29CB1E3}" type="presOf" srcId="{2398E67D-7DA5-4CEA-930D-ADE3DBC72965}" destId="{4B5C0941-1DE2-4C01-A857-63FB1A70427B}" srcOrd="0" destOrd="0" presId="urn:microsoft.com/office/officeart/2005/8/layout/process5"/>
    <dgm:cxn modelId="{884CFA74-ECED-4139-9224-5E4759D4CA03}" type="presOf" srcId="{E4D9FC4F-FA7F-4DA0-8520-D62B59473CD3}" destId="{1BF0A79C-3942-432C-BDA0-5FE94CCE51C8}" srcOrd="0" destOrd="0" presId="urn:microsoft.com/office/officeart/2005/8/layout/process5"/>
    <dgm:cxn modelId="{72ACA157-0CF9-45B2-856E-7B10DFCC3222}" srcId="{46351468-140B-43B9-8FE6-DC90F7026D83}" destId="{8BAB79EC-59DC-49F6-9309-EC8C3296889C}" srcOrd="1" destOrd="0" parTransId="{2960CCAA-9496-4C6F-B250-740A14B5391A}" sibTransId="{D0A22440-3818-4839-B76E-A37014F44EDA}"/>
    <dgm:cxn modelId="{BE8AF259-CD59-45BE-986E-77064A3532D2}" type="presOf" srcId="{D0A22440-3818-4839-B76E-A37014F44EDA}" destId="{C337D732-CE80-402B-8B4A-D0C5029CFC7A}" srcOrd="0" destOrd="0" presId="urn:microsoft.com/office/officeart/2005/8/layout/process5"/>
    <dgm:cxn modelId="{BE389C7E-E9C8-432B-816E-D08393F037C4}" type="presOf" srcId="{489324C2-6FBA-4B36-8A99-CF0895ECB441}" destId="{C33A670D-B42D-4D86-B847-16258DCEBD2E}" srcOrd="1" destOrd="0" presId="urn:microsoft.com/office/officeart/2005/8/layout/process5"/>
    <dgm:cxn modelId="{468AEB8B-F639-44DB-993C-ED0C0D802E74}" type="presOf" srcId="{86670E2A-F1D2-4C32-AFEB-2471832505E7}" destId="{C9F6A103-ABFE-4F97-94D8-DF6E920C1BBF}" srcOrd="1" destOrd="0" presId="urn:microsoft.com/office/officeart/2005/8/layout/process5"/>
    <dgm:cxn modelId="{B57D588C-5DC1-48FC-B620-7DB286BB56E8}" srcId="{46351468-140B-43B9-8FE6-DC90F7026D83}" destId="{433047B5-E17B-4E1D-B728-93F225B861EF}" srcOrd="0" destOrd="0" parTransId="{6618EA6A-EE3C-4FA9-875D-5C8AD08C32CB}" sibTransId="{489324C2-6FBA-4B36-8A99-CF0895ECB441}"/>
    <dgm:cxn modelId="{442A468D-6641-4F15-9BAA-E8B35DD26295}" srcId="{46351468-140B-43B9-8FE6-DC90F7026D83}" destId="{0BA23BA7-B8CC-4AA6-A0E9-23CD2509D4BF}" srcOrd="4" destOrd="0" parTransId="{21E33A6E-B8F0-49F9-9900-AECA3898456D}" sibTransId="{1A9072D7-3191-4982-B5A3-9AEEB5668D78}"/>
    <dgm:cxn modelId="{FCAF738F-6470-455A-9CE5-45B8B99E24A9}" type="presOf" srcId="{8BAB79EC-59DC-49F6-9309-EC8C3296889C}" destId="{AE91966A-22D5-496B-89A9-310E12D2CF59}" srcOrd="0" destOrd="0" presId="urn:microsoft.com/office/officeart/2005/8/layout/process5"/>
    <dgm:cxn modelId="{3A84CA8F-1A09-4D66-BAA6-2CBE76F864E9}" type="presOf" srcId="{C3069482-3A21-44CB-83AC-2DB0AF409FE1}" destId="{557F8BE1-0980-4515-B24F-940C0586A10C}" srcOrd="0" destOrd="0" presId="urn:microsoft.com/office/officeart/2005/8/layout/process5"/>
    <dgm:cxn modelId="{9A07E28F-15A2-470D-A03A-99012C7D832D}" type="presOf" srcId="{1A9072D7-3191-4982-B5A3-9AEEB5668D78}" destId="{5466CEF6-C2B6-4A89-A1B9-0B238FB5EF55}" srcOrd="1" destOrd="0" presId="urn:microsoft.com/office/officeart/2005/8/layout/process5"/>
    <dgm:cxn modelId="{BA18FE90-9DD6-45DE-BD29-8DBB95FB01F7}" type="presOf" srcId="{D14D125C-3D6A-42A6-9266-9134A20CA039}" destId="{CE1E9B8C-2C19-4AE5-B681-36AF172BDFFD}" srcOrd="0" destOrd="0" presId="urn:microsoft.com/office/officeart/2005/8/layout/process5"/>
    <dgm:cxn modelId="{34A5DA96-6EFF-4D45-92A1-A6FED6DBB5FA}" type="presOf" srcId="{7620290A-DCE3-4366-BD46-2966141CEBA7}" destId="{A8A00C4E-319C-4CE8-A939-F71D4455B2F4}" srcOrd="0" destOrd="0" presId="urn:microsoft.com/office/officeart/2005/8/layout/process5"/>
    <dgm:cxn modelId="{7CB662A8-F2EF-462E-AAA1-528BA3B98280}" type="presOf" srcId="{9F4B5CB1-D7A9-4FED-ACAF-1CF64DA33DF7}" destId="{90C97B63-146F-4671-B6EC-E90CC4335A42}" srcOrd="0" destOrd="0" presId="urn:microsoft.com/office/officeart/2005/8/layout/process5"/>
    <dgm:cxn modelId="{C2311CAA-C0CB-478C-94D9-9E88AB6C0FE4}" srcId="{46351468-140B-43B9-8FE6-DC90F7026D83}" destId="{7620290A-DCE3-4366-BD46-2966141CEBA7}" srcOrd="7" destOrd="0" parTransId="{97E66C74-2A22-41D8-AC51-B30B702DBC7E}" sibTransId="{2398E67D-7DA5-4CEA-930D-ADE3DBC72965}"/>
    <dgm:cxn modelId="{FED0CFAC-DEFE-4B84-BE3C-5A08CF580407}" type="presOf" srcId="{28FD67E5-C39E-43DB-8C28-C1C7CAFC4166}" destId="{A90EB2D0-90A8-4348-85D3-7FC07802322D}" srcOrd="0" destOrd="0" presId="urn:microsoft.com/office/officeart/2005/8/layout/process5"/>
    <dgm:cxn modelId="{180ED4B4-8925-4D08-AC13-C76A7662A7EF}" type="presOf" srcId="{CEBF26F4-F2CD-4570-A1CE-6E706A569BF9}" destId="{EE17F01F-FE92-4688-A9FC-1AEE24620DD8}" srcOrd="0" destOrd="0" presId="urn:microsoft.com/office/officeart/2005/8/layout/process5"/>
    <dgm:cxn modelId="{815F7EBA-C044-43F1-A3D5-A8605A591CD7}" type="presOf" srcId="{A76C6BC7-C46B-4B69-8694-0538939A2D40}" destId="{5289EB74-0BA1-4FCD-B763-B894947D7321}" srcOrd="0" destOrd="0" presId="urn:microsoft.com/office/officeart/2005/8/layout/process5"/>
    <dgm:cxn modelId="{223EA6C2-24E6-4CE0-A035-B5DF1377E6E0}" type="presOf" srcId="{3DACC3E5-D127-48E8-A9D4-71244BF5625F}" destId="{615D9F38-F599-4595-9269-2B54489B2ED8}" srcOrd="1" destOrd="0" presId="urn:microsoft.com/office/officeart/2005/8/layout/process5"/>
    <dgm:cxn modelId="{7D0008C6-A212-4111-9724-FDA45B9F3585}" type="presOf" srcId="{6952306D-2958-43CB-BA40-4B36799371FA}" destId="{E8E8700E-A57E-4F1D-9357-E5064FAE2D7C}" srcOrd="0" destOrd="0" presId="urn:microsoft.com/office/officeart/2005/8/layout/process5"/>
    <dgm:cxn modelId="{F5D533CF-72A2-44E9-8E1A-E67C63FA33B5}" type="presOf" srcId="{9EE8CE48-FAB7-462C-A681-05DE772B08CB}" destId="{E330A032-50D4-42A7-918B-83BFBF201190}" srcOrd="0" destOrd="0" presId="urn:microsoft.com/office/officeart/2005/8/layout/process5"/>
    <dgm:cxn modelId="{AAFBE3DA-E5F0-4712-91EC-B575362EE8ED}" type="presOf" srcId="{86670E2A-F1D2-4C32-AFEB-2471832505E7}" destId="{E6259943-140A-405A-975B-4C3737EE08C4}" srcOrd="0" destOrd="0" presId="urn:microsoft.com/office/officeart/2005/8/layout/process5"/>
    <dgm:cxn modelId="{96BB28DD-BDBF-430D-AF5E-52BFF3659076}" srcId="{46351468-140B-43B9-8FE6-DC90F7026D83}" destId="{E4D9FC4F-FA7F-4DA0-8520-D62B59473CD3}" srcOrd="6" destOrd="0" parTransId="{D0D8CED5-8330-4951-87A2-989EA5508D33}" sibTransId="{6952306D-2958-43CB-BA40-4B36799371FA}"/>
    <dgm:cxn modelId="{EC98F6E0-DD02-43C9-9CCF-4C7E398E856E}" srcId="{46351468-140B-43B9-8FE6-DC90F7026D83}" destId="{A76C6BC7-C46B-4B69-8694-0538939A2D40}" srcOrd="3" destOrd="0" parTransId="{78524021-8C55-44D5-82C7-7DD15AF862BC}" sibTransId="{3792AFAA-BE04-4716-9EC5-5A1857830162}"/>
    <dgm:cxn modelId="{D741C6E1-951F-4C17-AF0D-89068A81CBE8}" type="presOf" srcId="{0BA23BA7-B8CC-4AA6-A0E9-23CD2509D4BF}" destId="{6096E635-DEE2-4EDD-8FF6-78DDC167E80C}" srcOrd="0" destOrd="0" presId="urn:microsoft.com/office/officeart/2005/8/layout/process5"/>
    <dgm:cxn modelId="{97742FEC-DA11-4663-BADD-81077DACC706}" type="presOf" srcId="{3792AFAA-BE04-4716-9EC5-5A1857830162}" destId="{87FF0F74-884F-42DB-93B9-85D3EBB6ABA6}" srcOrd="0" destOrd="0" presId="urn:microsoft.com/office/officeart/2005/8/layout/process5"/>
    <dgm:cxn modelId="{09D063F2-4EBD-4DEA-A163-C0C402DA6CED}" type="presOf" srcId="{3792AFAA-BE04-4716-9EC5-5A1857830162}" destId="{7DCD82FF-4A60-421D-AABA-86E193EE1194}" srcOrd="1" destOrd="0" presId="urn:microsoft.com/office/officeart/2005/8/layout/process5"/>
    <dgm:cxn modelId="{8E49C5F4-F777-41A7-BE26-549BD74318C6}" type="presOf" srcId="{6952306D-2958-43CB-BA40-4B36799371FA}" destId="{71656C17-04E5-4558-9A17-E4A0A52E80AA}" srcOrd="1" destOrd="0" presId="urn:microsoft.com/office/officeart/2005/8/layout/process5"/>
    <dgm:cxn modelId="{6241C186-1C1F-46D1-AA98-B5073FC18D78}" type="presParOf" srcId="{2350E16E-3386-4C1D-95AC-9AD96CB54D55}" destId="{67025616-4004-4018-84B6-5567DF4C636C}" srcOrd="0" destOrd="0" presId="urn:microsoft.com/office/officeart/2005/8/layout/process5"/>
    <dgm:cxn modelId="{DFCEB0B8-418A-4579-AEE9-F446E8127587}" type="presParOf" srcId="{2350E16E-3386-4C1D-95AC-9AD96CB54D55}" destId="{CF0EC4CB-6E3A-4ABC-A196-86D5D70C54AA}" srcOrd="1" destOrd="0" presId="urn:microsoft.com/office/officeart/2005/8/layout/process5"/>
    <dgm:cxn modelId="{836EB5FD-AC66-42BB-9017-2DBC931A4762}" type="presParOf" srcId="{CF0EC4CB-6E3A-4ABC-A196-86D5D70C54AA}" destId="{C33A670D-B42D-4D86-B847-16258DCEBD2E}" srcOrd="0" destOrd="0" presId="urn:microsoft.com/office/officeart/2005/8/layout/process5"/>
    <dgm:cxn modelId="{D25010CF-0D89-4E32-9B81-3E8018D62461}" type="presParOf" srcId="{2350E16E-3386-4C1D-95AC-9AD96CB54D55}" destId="{AE91966A-22D5-496B-89A9-310E12D2CF59}" srcOrd="2" destOrd="0" presId="urn:microsoft.com/office/officeart/2005/8/layout/process5"/>
    <dgm:cxn modelId="{43AB08E1-376B-40C6-BEA6-82502DF7A565}" type="presParOf" srcId="{2350E16E-3386-4C1D-95AC-9AD96CB54D55}" destId="{C337D732-CE80-402B-8B4A-D0C5029CFC7A}" srcOrd="3" destOrd="0" presId="urn:microsoft.com/office/officeart/2005/8/layout/process5"/>
    <dgm:cxn modelId="{A2B4F72C-4369-47CA-9682-4FDF7D2396D8}" type="presParOf" srcId="{C337D732-CE80-402B-8B4A-D0C5029CFC7A}" destId="{BB611B3C-14D7-4DF6-A4FB-D5AF3C2FC7A7}" srcOrd="0" destOrd="0" presId="urn:microsoft.com/office/officeart/2005/8/layout/process5"/>
    <dgm:cxn modelId="{FBE0D414-0E6F-477C-A64A-45A95C0BB749}" type="presParOf" srcId="{2350E16E-3386-4C1D-95AC-9AD96CB54D55}" destId="{90C97B63-146F-4671-B6EC-E90CC4335A42}" srcOrd="4" destOrd="0" presId="urn:microsoft.com/office/officeart/2005/8/layout/process5"/>
    <dgm:cxn modelId="{49090EAD-8F06-4FE2-9E92-24FF95A66023}" type="presParOf" srcId="{2350E16E-3386-4C1D-95AC-9AD96CB54D55}" destId="{E6259943-140A-405A-975B-4C3737EE08C4}" srcOrd="5" destOrd="0" presId="urn:microsoft.com/office/officeart/2005/8/layout/process5"/>
    <dgm:cxn modelId="{6928BE6F-7F03-4D1B-941E-9FC443358848}" type="presParOf" srcId="{E6259943-140A-405A-975B-4C3737EE08C4}" destId="{C9F6A103-ABFE-4F97-94D8-DF6E920C1BBF}" srcOrd="0" destOrd="0" presId="urn:microsoft.com/office/officeart/2005/8/layout/process5"/>
    <dgm:cxn modelId="{A64B071A-2FB2-4024-AD3E-E7B62D48C084}" type="presParOf" srcId="{2350E16E-3386-4C1D-95AC-9AD96CB54D55}" destId="{5289EB74-0BA1-4FCD-B763-B894947D7321}" srcOrd="6" destOrd="0" presId="urn:microsoft.com/office/officeart/2005/8/layout/process5"/>
    <dgm:cxn modelId="{18611950-A0D8-4E01-8B94-878C354C5C2C}" type="presParOf" srcId="{2350E16E-3386-4C1D-95AC-9AD96CB54D55}" destId="{87FF0F74-884F-42DB-93B9-85D3EBB6ABA6}" srcOrd="7" destOrd="0" presId="urn:microsoft.com/office/officeart/2005/8/layout/process5"/>
    <dgm:cxn modelId="{97A8E295-946C-4257-8B3C-5B335F47746B}" type="presParOf" srcId="{87FF0F74-884F-42DB-93B9-85D3EBB6ABA6}" destId="{7DCD82FF-4A60-421D-AABA-86E193EE1194}" srcOrd="0" destOrd="0" presId="urn:microsoft.com/office/officeart/2005/8/layout/process5"/>
    <dgm:cxn modelId="{1630053C-67E9-4B8B-862E-C7E771451872}" type="presParOf" srcId="{2350E16E-3386-4C1D-95AC-9AD96CB54D55}" destId="{6096E635-DEE2-4EDD-8FF6-78DDC167E80C}" srcOrd="8" destOrd="0" presId="urn:microsoft.com/office/officeart/2005/8/layout/process5"/>
    <dgm:cxn modelId="{1F6EFA24-B9DD-4C28-82E8-7522187F3756}" type="presParOf" srcId="{2350E16E-3386-4C1D-95AC-9AD96CB54D55}" destId="{6963C00D-336D-47AC-B636-388BB38038ED}" srcOrd="9" destOrd="0" presId="urn:microsoft.com/office/officeart/2005/8/layout/process5"/>
    <dgm:cxn modelId="{A4EB2583-B6F7-4E6A-8781-124AD1E61702}" type="presParOf" srcId="{6963C00D-336D-47AC-B636-388BB38038ED}" destId="{5466CEF6-C2B6-4A89-A1B9-0B238FB5EF55}" srcOrd="0" destOrd="0" presId="urn:microsoft.com/office/officeart/2005/8/layout/process5"/>
    <dgm:cxn modelId="{63329618-25EA-4420-9FCE-43BA8D0C419A}" type="presParOf" srcId="{2350E16E-3386-4C1D-95AC-9AD96CB54D55}" destId="{CE1E9B8C-2C19-4AE5-B681-36AF172BDFFD}" srcOrd="10" destOrd="0" presId="urn:microsoft.com/office/officeart/2005/8/layout/process5"/>
    <dgm:cxn modelId="{EE168032-71B8-42FC-BBBC-598C33A63705}" type="presParOf" srcId="{2350E16E-3386-4C1D-95AC-9AD96CB54D55}" destId="{557F8BE1-0980-4515-B24F-940C0586A10C}" srcOrd="11" destOrd="0" presId="urn:microsoft.com/office/officeart/2005/8/layout/process5"/>
    <dgm:cxn modelId="{E31321E2-1477-4A0F-B028-6ACB83F28E7A}" type="presParOf" srcId="{557F8BE1-0980-4515-B24F-940C0586A10C}" destId="{D352F686-F2B3-4D91-921C-FB3B7C4D61FF}" srcOrd="0" destOrd="0" presId="urn:microsoft.com/office/officeart/2005/8/layout/process5"/>
    <dgm:cxn modelId="{BC98B6A0-ED15-4045-BFB8-06967F5874C9}" type="presParOf" srcId="{2350E16E-3386-4C1D-95AC-9AD96CB54D55}" destId="{1BF0A79C-3942-432C-BDA0-5FE94CCE51C8}" srcOrd="12" destOrd="0" presId="urn:microsoft.com/office/officeart/2005/8/layout/process5"/>
    <dgm:cxn modelId="{D73BD889-26A9-48A5-ADFF-5D818B6812FF}" type="presParOf" srcId="{2350E16E-3386-4C1D-95AC-9AD96CB54D55}" destId="{E8E8700E-A57E-4F1D-9357-E5064FAE2D7C}" srcOrd="13" destOrd="0" presId="urn:microsoft.com/office/officeart/2005/8/layout/process5"/>
    <dgm:cxn modelId="{8A07F50B-5721-406F-8559-6F39A86BEB5B}" type="presParOf" srcId="{E8E8700E-A57E-4F1D-9357-E5064FAE2D7C}" destId="{71656C17-04E5-4558-9A17-E4A0A52E80AA}" srcOrd="0" destOrd="0" presId="urn:microsoft.com/office/officeart/2005/8/layout/process5"/>
    <dgm:cxn modelId="{1DD5DB43-095B-4F06-BB4E-9A9D426D623A}" type="presParOf" srcId="{2350E16E-3386-4C1D-95AC-9AD96CB54D55}" destId="{A8A00C4E-319C-4CE8-A939-F71D4455B2F4}" srcOrd="14" destOrd="0" presId="urn:microsoft.com/office/officeart/2005/8/layout/process5"/>
    <dgm:cxn modelId="{31BF5AF0-013F-41DA-8935-E8B112759110}" type="presParOf" srcId="{2350E16E-3386-4C1D-95AC-9AD96CB54D55}" destId="{4B5C0941-1DE2-4C01-A857-63FB1A70427B}" srcOrd="15" destOrd="0" presId="urn:microsoft.com/office/officeart/2005/8/layout/process5"/>
    <dgm:cxn modelId="{F3A6DBCF-9CAE-48B0-98D9-E24ED56E783A}" type="presParOf" srcId="{4B5C0941-1DE2-4C01-A857-63FB1A70427B}" destId="{4628F673-491E-4AA0-BDDC-C0C529B34D48}" srcOrd="0" destOrd="0" presId="urn:microsoft.com/office/officeart/2005/8/layout/process5"/>
    <dgm:cxn modelId="{977D2636-8F9A-406C-8438-D70F83E77399}" type="presParOf" srcId="{2350E16E-3386-4C1D-95AC-9AD96CB54D55}" destId="{EE17F01F-FE92-4688-A9FC-1AEE24620DD8}" srcOrd="16" destOrd="0" presId="urn:microsoft.com/office/officeart/2005/8/layout/process5"/>
    <dgm:cxn modelId="{D9E5FD48-6B7E-42BD-968C-01C8898A581D}" type="presParOf" srcId="{2350E16E-3386-4C1D-95AC-9AD96CB54D55}" destId="{27591A5A-635F-4EC5-9822-E42903C4B0D2}" srcOrd="17" destOrd="0" presId="urn:microsoft.com/office/officeart/2005/8/layout/process5"/>
    <dgm:cxn modelId="{763F0002-9C12-4612-8732-BB8D5BF827C2}" type="presParOf" srcId="{27591A5A-635F-4EC5-9822-E42903C4B0D2}" destId="{615D9F38-F599-4595-9269-2B54489B2ED8}" srcOrd="0" destOrd="0" presId="urn:microsoft.com/office/officeart/2005/8/layout/process5"/>
    <dgm:cxn modelId="{ED49352B-4013-40D0-9E1E-B29D6E145446}" type="presParOf" srcId="{2350E16E-3386-4C1D-95AC-9AD96CB54D55}" destId="{E330A032-50D4-42A7-918B-83BFBF201190}" srcOrd="18" destOrd="0" presId="urn:microsoft.com/office/officeart/2005/8/layout/process5"/>
    <dgm:cxn modelId="{6F81C909-3DBE-4917-ACF8-E2867D69A8AA}" type="presParOf" srcId="{2350E16E-3386-4C1D-95AC-9AD96CB54D55}" destId="{29B9A078-6468-4ACA-A2E5-DBA2D0B058A4}" srcOrd="19" destOrd="0" presId="urn:microsoft.com/office/officeart/2005/8/layout/process5"/>
    <dgm:cxn modelId="{A5FC66AE-36F0-43E8-B8D2-E396E90FD899}" type="presParOf" srcId="{29B9A078-6468-4ACA-A2E5-DBA2D0B058A4}" destId="{22A550DF-1D69-467D-825E-945CBE9ABED3}" srcOrd="0" destOrd="0" presId="urn:microsoft.com/office/officeart/2005/8/layout/process5"/>
    <dgm:cxn modelId="{6D37A087-5568-499E-AB7F-6A107293BFF5}" type="presParOf" srcId="{2350E16E-3386-4C1D-95AC-9AD96CB54D55}" destId="{A90EB2D0-90A8-4348-85D3-7FC07802322D}" srcOrd="2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16135D-A730-40F5-A377-915A9ACB0BB0}" type="doc">
      <dgm:prSet loTypeId="urn:microsoft.com/office/officeart/2005/8/layout/vList5" loCatId="list" qsTypeId="urn:microsoft.com/office/officeart/2005/8/quickstyle/simple1" qsCatId="simple" csTypeId="urn:microsoft.com/office/officeart/2005/8/colors/accent4_5" csCatId="accent4" phldr="1"/>
      <dgm:spPr/>
      <dgm:t>
        <a:bodyPr/>
        <a:lstStyle/>
        <a:p>
          <a:endParaRPr lang="en-US"/>
        </a:p>
      </dgm:t>
    </dgm:pt>
    <dgm:pt modelId="{34E789E7-ECEB-47C6-B8A1-0FA64B1DF255}">
      <dgm:prSet phldrT="[Text]" custT="1"/>
      <dgm:spPr>
        <a:solidFill>
          <a:srgbClr val="6600CC">
            <a:alpha val="50980"/>
          </a:srgbClr>
        </a:solidFill>
      </dgm:spPr>
      <dgm:t>
        <a:bodyPr/>
        <a:lstStyle/>
        <a:p>
          <a:r>
            <a:rPr lang="en-US" sz="2800" dirty="0"/>
            <a:t>LSU Health    Start-Up Fees</a:t>
          </a:r>
        </a:p>
      </dgm:t>
    </dgm:pt>
    <dgm:pt modelId="{CB453D81-0158-434A-A4E9-F88FCA800736}" type="parTrans" cxnId="{B624B157-88F9-4380-9ED3-28E7B4A1BC3E}">
      <dgm:prSet/>
      <dgm:spPr/>
      <dgm:t>
        <a:bodyPr/>
        <a:lstStyle/>
        <a:p>
          <a:endParaRPr lang="en-US"/>
        </a:p>
      </dgm:t>
    </dgm:pt>
    <dgm:pt modelId="{AA54FCCC-7275-469A-9FC8-8776E3EEBBBA}" type="sibTrans" cxnId="{B624B157-88F9-4380-9ED3-28E7B4A1BC3E}">
      <dgm:prSet/>
      <dgm:spPr/>
      <dgm:t>
        <a:bodyPr/>
        <a:lstStyle/>
        <a:p>
          <a:endParaRPr lang="en-US"/>
        </a:p>
      </dgm:t>
    </dgm:pt>
    <dgm:pt modelId="{821D8FBC-C1FB-46EF-ACA0-229D9543A9B8}">
      <dgm:prSet phldrT="[Text]" custT="1"/>
      <dgm:spPr/>
      <dgm:t>
        <a:bodyPr/>
        <a:lstStyle/>
        <a:p>
          <a:r>
            <a:rPr lang="en-US" sz="1400" dirty="0"/>
            <a:t>$10,800</a:t>
          </a:r>
        </a:p>
      </dgm:t>
    </dgm:pt>
    <dgm:pt modelId="{96C83CD0-82E7-4A0E-9036-2FB90069C0C4}" type="parTrans" cxnId="{D1239699-EA66-4884-A46F-32D05AF22E48}">
      <dgm:prSet/>
      <dgm:spPr/>
      <dgm:t>
        <a:bodyPr/>
        <a:lstStyle/>
        <a:p>
          <a:endParaRPr lang="en-US"/>
        </a:p>
      </dgm:t>
    </dgm:pt>
    <dgm:pt modelId="{4797A63D-A203-4BFD-9815-819024DDC2F4}" type="sibTrans" cxnId="{D1239699-EA66-4884-A46F-32D05AF22E48}">
      <dgm:prSet/>
      <dgm:spPr/>
      <dgm:t>
        <a:bodyPr/>
        <a:lstStyle/>
        <a:p>
          <a:endParaRPr lang="en-US"/>
        </a:p>
      </dgm:t>
    </dgm:pt>
    <dgm:pt modelId="{6CF574FA-CE4F-4970-ACE6-EBF417554AC1}">
      <dgm:prSet phldrT="[Text]" custT="1"/>
      <dgm:spPr/>
      <dgm:t>
        <a:bodyPr/>
        <a:lstStyle/>
        <a:p>
          <a:r>
            <a:rPr lang="en-US" sz="1400" dirty="0"/>
            <a:t>Split between CTO and Department</a:t>
          </a:r>
        </a:p>
      </dgm:t>
    </dgm:pt>
    <dgm:pt modelId="{DBDCEF12-B301-4482-B498-22984D78E3CB}" type="parTrans" cxnId="{8E478B7B-052E-4461-A94A-1D89F66624EF}">
      <dgm:prSet/>
      <dgm:spPr/>
      <dgm:t>
        <a:bodyPr/>
        <a:lstStyle/>
        <a:p>
          <a:endParaRPr lang="en-US"/>
        </a:p>
      </dgm:t>
    </dgm:pt>
    <dgm:pt modelId="{C69E66A9-0F27-4360-B530-66389EAE2332}" type="sibTrans" cxnId="{8E478B7B-052E-4461-A94A-1D89F66624EF}">
      <dgm:prSet/>
      <dgm:spPr/>
      <dgm:t>
        <a:bodyPr/>
        <a:lstStyle/>
        <a:p>
          <a:endParaRPr lang="en-US"/>
        </a:p>
      </dgm:t>
    </dgm:pt>
    <dgm:pt modelId="{93B5C876-B391-4552-BC4C-72B77C0B3993}">
      <dgm:prSet phldrT="[Text]" custT="1"/>
      <dgm:spPr>
        <a:solidFill>
          <a:srgbClr val="6600CC">
            <a:alpha val="49804"/>
          </a:srgbClr>
        </a:solidFill>
      </dgm:spPr>
      <dgm:t>
        <a:bodyPr/>
        <a:lstStyle/>
        <a:p>
          <a:r>
            <a:rPr lang="en-US" sz="2800" dirty="0"/>
            <a:t>LSUHSC IRB Fees</a:t>
          </a:r>
        </a:p>
      </dgm:t>
    </dgm:pt>
    <dgm:pt modelId="{E231D53D-8EC5-453B-8C17-DE6C9F89A0DE}" type="parTrans" cxnId="{2D1864A8-7CFC-4021-9F40-9D2AD28A19C2}">
      <dgm:prSet/>
      <dgm:spPr/>
      <dgm:t>
        <a:bodyPr/>
        <a:lstStyle/>
        <a:p>
          <a:endParaRPr lang="en-US"/>
        </a:p>
      </dgm:t>
    </dgm:pt>
    <dgm:pt modelId="{F8A04FBE-C890-4F80-8278-AD2A0E097E94}" type="sibTrans" cxnId="{2D1864A8-7CFC-4021-9F40-9D2AD28A19C2}">
      <dgm:prSet/>
      <dgm:spPr/>
      <dgm:t>
        <a:bodyPr/>
        <a:lstStyle/>
        <a:p>
          <a:endParaRPr lang="en-US"/>
        </a:p>
      </dgm:t>
    </dgm:pt>
    <dgm:pt modelId="{3B6528FE-C7FA-4ABB-A6E7-7216FC380696}">
      <dgm:prSet phldrT="[Text]" custT="1"/>
      <dgm:spPr/>
      <dgm:t>
        <a:bodyPr/>
        <a:lstStyle/>
        <a:p>
          <a:r>
            <a:rPr lang="en-US" sz="1400" dirty="0"/>
            <a:t>Local Review: Between $1,000 and $2,500 depending on type of review</a:t>
          </a:r>
        </a:p>
      </dgm:t>
    </dgm:pt>
    <dgm:pt modelId="{BD57A7B3-A42C-4F53-93D1-325BCFAEEF08}" type="parTrans" cxnId="{41D2F128-697E-47EC-B097-B74D57F8BFB4}">
      <dgm:prSet/>
      <dgm:spPr/>
      <dgm:t>
        <a:bodyPr/>
        <a:lstStyle/>
        <a:p>
          <a:endParaRPr lang="en-US"/>
        </a:p>
      </dgm:t>
    </dgm:pt>
    <dgm:pt modelId="{A348D83C-03E0-4011-9044-1634724773D7}" type="sibTrans" cxnId="{41D2F128-697E-47EC-B097-B74D57F8BFB4}">
      <dgm:prSet/>
      <dgm:spPr/>
      <dgm:t>
        <a:bodyPr/>
        <a:lstStyle/>
        <a:p>
          <a:endParaRPr lang="en-US"/>
        </a:p>
      </dgm:t>
    </dgm:pt>
    <dgm:pt modelId="{FE5FC2C9-4EC2-4A72-9631-1FAC02D3DF2E}">
      <dgm:prSet phldrT="[Text]" custT="1"/>
      <dgm:spPr/>
      <dgm:t>
        <a:bodyPr/>
        <a:lstStyle/>
        <a:p>
          <a:r>
            <a:rPr lang="en-US" sz="1400" dirty="0"/>
            <a:t>Reliance Review: $2,000 </a:t>
          </a:r>
        </a:p>
      </dgm:t>
    </dgm:pt>
    <dgm:pt modelId="{343D1468-352A-4C0A-B4EA-4D1854273571}" type="parTrans" cxnId="{57AFA78B-A4D1-4102-B594-355672E71C61}">
      <dgm:prSet/>
      <dgm:spPr/>
      <dgm:t>
        <a:bodyPr/>
        <a:lstStyle/>
        <a:p>
          <a:endParaRPr lang="en-US"/>
        </a:p>
      </dgm:t>
    </dgm:pt>
    <dgm:pt modelId="{B7C25A10-8935-499A-8129-812F321591FD}" type="sibTrans" cxnId="{57AFA78B-A4D1-4102-B594-355672E71C61}">
      <dgm:prSet/>
      <dgm:spPr/>
      <dgm:t>
        <a:bodyPr/>
        <a:lstStyle/>
        <a:p>
          <a:endParaRPr lang="en-US"/>
        </a:p>
      </dgm:t>
    </dgm:pt>
    <dgm:pt modelId="{50160172-0B01-4EC3-8934-74FB0BCC3177}">
      <dgm:prSet phldrT="[Text]"/>
      <dgm:spPr/>
      <dgm:t>
        <a:bodyPr/>
        <a:lstStyle/>
        <a:p>
          <a:r>
            <a:rPr lang="en-US" dirty="0"/>
            <a:t>Hospital Start-Up Fees</a:t>
          </a:r>
        </a:p>
      </dgm:t>
    </dgm:pt>
    <dgm:pt modelId="{3436B60C-EEBA-4E1D-B453-89AD5E377245}" type="parTrans" cxnId="{FFFC39D5-1C17-4B66-AF71-2AD40E4FFCF0}">
      <dgm:prSet/>
      <dgm:spPr/>
      <dgm:t>
        <a:bodyPr/>
        <a:lstStyle/>
        <a:p>
          <a:endParaRPr lang="en-US"/>
        </a:p>
      </dgm:t>
    </dgm:pt>
    <dgm:pt modelId="{770014C5-A93A-46B8-A584-2D9BB8CF71A2}" type="sibTrans" cxnId="{FFFC39D5-1C17-4B66-AF71-2AD40E4FFCF0}">
      <dgm:prSet/>
      <dgm:spPr/>
      <dgm:t>
        <a:bodyPr/>
        <a:lstStyle/>
        <a:p>
          <a:endParaRPr lang="en-US"/>
        </a:p>
      </dgm:t>
    </dgm:pt>
    <dgm:pt modelId="{187DE12F-B970-4A9C-8219-3048E85FF66B}">
      <dgm:prSet phldrT="[Text]" custT="1"/>
      <dgm:spPr/>
      <dgm:t>
        <a:bodyPr/>
        <a:lstStyle/>
        <a:p>
          <a:r>
            <a:rPr lang="en-US" sz="1600" dirty="0"/>
            <a:t>Differs between each site</a:t>
          </a:r>
        </a:p>
      </dgm:t>
    </dgm:pt>
    <dgm:pt modelId="{BC5EEA53-F047-4C2D-8AC5-DBB81717117A}" type="parTrans" cxnId="{560D1650-388A-49A6-BD3B-83234CCC7A99}">
      <dgm:prSet/>
      <dgm:spPr/>
      <dgm:t>
        <a:bodyPr/>
        <a:lstStyle/>
        <a:p>
          <a:endParaRPr lang="en-US"/>
        </a:p>
      </dgm:t>
    </dgm:pt>
    <dgm:pt modelId="{E805479A-208A-4A32-9629-2BD3D0528505}" type="sibTrans" cxnId="{560D1650-388A-49A6-BD3B-83234CCC7A99}">
      <dgm:prSet/>
      <dgm:spPr/>
      <dgm:t>
        <a:bodyPr/>
        <a:lstStyle/>
        <a:p>
          <a:endParaRPr lang="en-US"/>
        </a:p>
      </dgm:t>
    </dgm:pt>
    <dgm:pt modelId="{65A503A1-5123-4D4E-87A9-98C30B561C71}">
      <dgm:prSet phldrT="[Text]" custT="1"/>
      <dgm:spPr/>
      <dgm:t>
        <a:bodyPr/>
        <a:lstStyle/>
        <a:p>
          <a:r>
            <a:rPr lang="en-US" sz="1400" i="1" dirty="0"/>
            <a:t>Nephrology, Dental, and HSC Baton Rouge use a different start-up fee</a:t>
          </a:r>
        </a:p>
      </dgm:t>
    </dgm:pt>
    <dgm:pt modelId="{4E4367F8-4B8B-426F-8267-B7ADC7A69553}" type="parTrans" cxnId="{222DACD1-B190-411B-BCDE-87718173F496}">
      <dgm:prSet/>
      <dgm:spPr/>
      <dgm:t>
        <a:bodyPr/>
        <a:lstStyle/>
        <a:p>
          <a:endParaRPr lang="en-US"/>
        </a:p>
      </dgm:t>
    </dgm:pt>
    <dgm:pt modelId="{90D1C6A8-5819-4E4D-B802-60AC277B6001}" type="sibTrans" cxnId="{222DACD1-B190-411B-BCDE-87718173F496}">
      <dgm:prSet/>
      <dgm:spPr/>
      <dgm:t>
        <a:bodyPr/>
        <a:lstStyle/>
        <a:p>
          <a:endParaRPr lang="en-US"/>
        </a:p>
      </dgm:t>
    </dgm:pt>
    <dgm:pt modelId="{35179884-6249-424C-8728-954EADF429B0}" type="pres">
      <dgm:prSet presAssocID="{6F16135D-A730-40F5-A377-915A9ACB0BB0}" presName="Name0" presStyleCnt="0">
        <dgm:presLayoutVars>
          <dgm:dir/>
          <dgm:animLvl val="lvl"/>
          <dgm:resizeHandles val="exact"/>
        </dgm:presLayoutVars>
      </dgm:prSet>
      <dgm:spPr/>
    </dgm:pt>
    <dgm:pt modelId="{2047C7F9-BFCA-476A-AB8E-AEDE77E9D25D}" type="pres">
      <dgm:prSet presAssocID="{34E789E7-ECEB-47C6-B8A1-0FA64B1DF255}" presName="linNode" presStyleCnt="0"/>
      <dgm:spPr/>
    </dgm:pt>
    <dgm:pt modelId="{FF803F44-6979-47DD-8438-EF3A71EF99FB}" type="pres">
      <dgm:prSet presAssocID="{34E789E7-ECEB-47C6-B8A1-0FA64B1DF255}" presName="parentText" presStyleLbl="node1" presStyleIdx="0" presStyleCnt="3">
        <dgm:presLayoutVars>
          <dgm:chMax val="1"/>
          <dgm:bulletEnabled val="1"/>
        </dgm:presLayoutVars>
      </dgm:prSet>
      <dgm:spPr/>
    </dgm:pt>
    <dgm:pt modelId="{18442D54-1032-4339-928F-84D85A69D89F}" type="pres">
      <dgm:prSet presAssocID="{34E789E7-ECEB-47C6-B8A1-0FA64B1DF255}" presName="descendantText" presStyleLbl="alignAccFollowNode1" presStyleIdx="0" presStyleCnt="3">
        <dgm:presLayoutVars>
          <dgm:bulletEnabled val="1"/>
        </dgm:presLayoutVars>
      </dgm:prSet>
      <dgm:spPr/>
    </dgm:pt>
    <dgm:pt modelId="{B9FFBD87-9273-4311-AB60-AFD9B2589874}" type="pres">
      <dgm:prSet presAssocID="{AA54FCCC-7275-469A-9FC8-8776E3EEBBBA}" presName="sp" presStyleCnt="0"/>
      <dgm:spPr/>
    </dgm:pt>
    <dgm:pt modelId="{523B55A9-8C27-4ECC-BD6D-8BE4B6F196DB}" type="pres">
      <dgm:prSet presAssocID="{50160172-0B01-4EC3-8934-74FB0BCC3177}" presName="linNode" presStyleCnt="0"/>
      <dgm:spPr/>
    </dgm:pt>
    <dgm:pt modelId="{BD03F692-4DA4-44D3-8BD1-DC0B57CB3FEC}" type="pres">
      <dgm:prSet presAssocID="{50160172-0B01-4EC3-8934-74FB0BCC3177}" presName="parentText" presStyleLbl="node1" presStyleIdx="1" presStyleCnt="3">
        <dgm:presLayoutVars>
          <dgm:chMax val="1"/>
          <dgm:bulletEnabled val="1"/>
        </dgm:presLayoutVars>
      </dgm:prSet>
      <dgm:spPr/>
    </dgm:pt>
    <dgm:pt modelId="{3B74F4BB-26BD-4223-9CBD-D87FDAC46453}" type="pres">
      <dgm:prSet presAssocID="{50160172-0B01-4EC3-8934-74FB0BCC3177}" presName="descendantText" presStyleLbl="alignAccFollowNode1" presStyleIdx="1" presStyleCnt="3">
        <dgm:presLayoutVars>
          <dgm:bulletEnabled val="1"/>
        </dgm:presLayoutVars>
      </dgm:prSet>
      <dgm:spPr/>
    </dgm:pt>
    <dgm:pt modelId="{A7FF487B-C60B-4B4C-8E08-3AAC1F112347}" type="pres">
      <dgm:prSet presAssocID="{770014C5-A93A-46B8-A584-2D9BB8CF71A2}" presName="sp" presStyleCnt="0"/>
      <dgm:spPr/>
    </dgm:pt>
    <dgm:pt modelId="{F6544E53-D895-4DD0-A171-8255E8A44380}" type="pres">
      <dgm:prSet presAssocID="{93B5C876-B391-4552-BC4C-72B77C0B3993}" presName="linNode" presStyleCnt="0"/>
      <dgm:spPr/>
    </dgm:pt>
    <dgm:pt modelId="{B803B0C6-8C29-4376-935E-5B2B7CF4C035}" type="pres">
      <dgm:prSet presAssocID="{93B5C876-B391-4552-BC4C-72B77C0B3993}" presName="parentText" presStyleLbl="node1" presStyleIdx="2" presStyleCnt="3">
        <dgm:presLayoutVars>
          <dgm:chMax val="1"/>
          <dgm:bulletEnabled val="1"/>
        </dgm:presLayoutVars>
      </dgm:prSet>
      <dgm:spPr/>
    </dgm:pt>
    <dgm:pt modelId="{5FB49132-516C-4509-B8AB-28747C72BD2C}" type="pres">
      <dgm:prSet presAssocID="{93B5C876-B391-4552-BC4C-72B77C0B3993}" presName="descendantText" presStyleLbl="alignAccFollowNode1" presStyleIdx="2" presStyleCnt="3">
        <dgm:presLayoutVars>
          <dgm:bulletEnabled val="1"/>
        </dgm:presLayoutVars>
      </dgm:prSet>
      <dgm:spPr/>
    </dgm:pt>
  </dgm:ptLst>
  <dgm:cxnLst>
    <dgm:cxn modelId="{0634DC24-ADE2-46F9-9D04-3E57EC374D4D}" type="presOf" srcId="{6F16135D-A730-40F5-A377-915A9ACB0BB0}" destId="{35179884-6249-424C-8728-954EADF429B0}" srcOrd="0" destOrd="0" presId="urn:microsoft.com/office/officeart/2005/8/layout/vList5"/>
    <dgm:cxn modelId="{41D2F128-697E-47EC-B097-B74D57F8BFB4}" srcId="{93B5C876-B391-4552-BC4C-72B77C0B3993}" destId="{3B6528FE-C7FA-4ABB-A6E7-7216FC380696}" srcOrd="0" destOrd="0" parTransId="{BD57A7B3-A42C-4F53-93D1-325BCFAEEF08}" sibTransId="{A348D83C-03E0-4011-9044-1634724773D7}"/>
    <dgm:cxn modelId="{BDE4F56F-3B5B-48BA-86CA-0DD4BF2C7420}" type="presOf" srcId="{FE5FC2C9-4EC2-4A72-9631-1FAC02D3DF2E}" destId="{5FB49132-516C-4509-B8AB-28747C72BD2C}" srcOrd="0" destOrd="1" presId="urn:microsoft.com/office/officeart/2005/8/layout/vList5"/>
    <dgm:cxn modelId="{560D1650-388A-49A6-BD3B-83234CCC7A99}" srcId="{50160172-0B01-4EC3-8934-74FB0BCC3177}" destId="{187DE12F-B970-4A9C-8219-3048E85FF66B}" srcOrd="0" destOrd="0" parTransId="{BC5EEA53-F047-4C2D-8AC5-DBB81717117A}" sibTransId="{E805479A-208A-4A32-9629-2BD3D0528505}"/>
    <dgm:cxn modelId="{B040BD51-2F35-44C0-B5E7-9AAD666B03A2}" type="presOf" srcId="{6CF574FA-CE4F-4970-ACE6-EBF417554AC1}" destId="{18442D54-1032-4339-928F-84D85A69D89F}" srcOrd="0" destOrd="1" presId="urn:microsoft.com/office/officeart/2005/8/layout/vList5"/>
    <dgm:cxn modelId="{B56E7177-E6EC-4C0D-AE59-FAADD34F7926}" type="presOf" srcId="{187DE12F-B970-4A9C-8219-3048E85FF66B}" destId="{3B74F4BB-26BD-4223-9CBD-D87FDAC46453}" srcOrd="0" destOrd="0" presId="urn:microsoft.com/office/officeart/2005/8/layout/vList5"/>
    <dgm:cxn modelId="{B624B157-88F9-4380-9ED3-28E7B4A1BC3E}" srcId="{6F16135D-A730-40F5-A377-915A9ACB0BB0}" destId="{34E789E7-ECEB-47C6-B8A1-0FA64B1DF255}" srcOrd="0" destOrd="0" parTransId="{CB453D81-0158-434A-A4E9-F88FCA800736}" sibTransId="{AA54FCCC-7275-469A-9FC8-8776E3EEBBBA}"/>
    <dgm:cxn modelId="{D1048858-E0CE-4DA0-9017-B6CED09F1E7A}" type="presOf" srcId="{50160172-0B01-4EC3-8934-74FB0BCC3177}" destId="{BD03F692-4DA4-44D3-8BD1-DC0B57CB3FEC}" srcOrd="0" destOrd="0" presId="urn:microsoft.com/office/officeart/2005/8/layout/vList5"/>
    <dgm:cxn modelId="{8E478B7B-052E-4461-A94A-1D89F66624EF}" srcId="{34E789E7-ECEB-47C6-B8A1-0FA64B1DF255}" destId="{6CF574FA-CE4F-4970-ACE6-EBF417554AC1}" srcOrd="1" destOrd="0" parTransId="{DBDCEF12-B301-4482-B498-22984D78E3CB}" sibTransId="{C69E66A9-0F27-4360-B530-66389EAE2332}"/>
    <dgm:cxn modelId="{2795198B-C578-4507-B3D3-3256F569B83B}" type="presOf" srcId="{93B5C876-B391-4552-BC4C-72B77C0B3993}" destId="{B803B0C6-8C29-4376-935E-5B2B7CF4C035}" srcOrd="0" destOrd="0" presId="urn:microsoft.com/office/officeart/2005/8/layout/vList5"/>
    <dgm:cxn modelId="{57AFA78B-A4D1-4102-B594-355672E71C61}" srcId="{93B5C876-B391-4552-BC4C-72B77C0B3993}" destId="{FE5FC2C9-4EC2-4A72-9631-1FAC02D3DF2E}" srcOrd="1" destOrd="0" parTransId="{343D1468-352A-4C0A-B4EA-4D1854273571}" sibTransId="{B7C25A10-8935-499A-8129-812F321591FD}"/>
    <dgm:cxn modelId="{D1239699-EA66-4884-A46F-32D05AF22E48}" srcId="{34E789E7-ECEB-47C6-B8A1-0FA64B1DF255}" destId="{821D8FBC-C1FB-46EF-ACA0-229D9543A9B8}" srcOrd="0" destOrd="0" parTransId="{96C83CD0-82E7-4A0E-9036-2FB90069C0C4}" sibTransId="{4797A63D-A203-4BFD-9815-819024DDC2F4}"/>
    <dgm:cxn modelId="{AC11669C-5FA5-4AC8-BEA2-49DF7640074B}" type="presOf" srcId="{3B6528FE-C7FA-4ABB-A6E7-7216FC380696}" destId="{5FB49132-516C-4509-B8AB-28747C72BD2C}" srcOrd="0" destOrd="0" presId="urn:microsoft.com/office/officeart/2005/8/layout/vList5"/>
    <dgm:cxn modelId="{70EB88A6-5C6A-421D-885F-6FCA5FC84E65}" type="presOf" srcId="{65A503A1-5123-4D4E-87A9-98C30B561C71}" destId="{18442D54-1032-4339-928F-84D85A69D89F}" srcOrd="0" destOrd="2" presId="urn:microsoft.com/office/officeart/2005/8/layout/vList5"/>
    <dgm:cxn modelId="{F5F6A3A6-1E6A-4791-B40F-968D3D6B3B0F}" type="presOf" srcId="{34E789E7-ECEB-47C6-B8A1-0FA64B1DF255}" destId="{FF803F44-6979-47DD-8438-EF3A71EF99FB}" srcOrd="0" destOrd="0" presId="urn:microsoft.com/office/officeart/2005/8/layout/vList5"/>
    <dgm:cxn modelId="{2D1864A8-7CFC-4021-9F40-9D2AD28A19C2}" srcId="{6F16135D-A730-40F5-A377-915A9ACB0BB0}" destId="{93B5C876-B391-4552-BC4C-72B77C0B3993}" srcOrd="2" destOrd="0" parTransId="{E231D53D-8EC5-453B-8C17-DE6C9F89A0DE}" sibTransId="{F8A04FBE-C890-4F80-8278-AD2A0E097E94}"/>
    <dgm:cxn modelId="{222DACD1-B190-411B-BCDE-87718173F496}" srcId="{34E789E7-ECEB-47C6-B8A1-0FA64B1DF255}" destId="{65A503A1-5123-4D4E-87A9-98C30B561C71}" srcOrd="2" destOrd="0" parTransId="{4E4367F8-4B8B-426F-8267-B7ADC7A69553}" sibTransId="{90D1C6A8-5819-4E4D-B802-60AC277B6001}"/>
    <dgm:cxn modelId="{FFFC39D5-1C17-4B66-AF71-2AD40E4FFCF0}" srcId="{6F16135D-A730-40F5-A377-915A9ACB0BB0}" destId="{50160172-0B01-4EC3-8934-74FB0BCC3177}" srcOrd="1" destOrd="0" parTransId="{3436B60C-EEBA-4E1D-B453-89AD5E377245}" sibTransId="{770014C5-A93A-46B8-A584-2D9BB8CF71A2}"/>
    <dgm:cxn modelId="{723900FE-41AA-4ACB-B556-284DAB755B90}" type="presOf" srcId="{821D8FBC-C1FB-46EF-ACA0-229D9543A9B8}" destId="{18442D54-1032-4339-928F-84D85A69D89F}" srcOrd="0" destOrd="0" presId="urn:microsoft.com/office/officeart/2005/8/layout/vList5"/>
    <dgm:cxn modelId="{46752C6C-0DE4-4F0C-9505-87EA753BFD0C}" type="presParOf" srcId="{35179884-6249-424C-8728-954EADF429B0}" destId="{2047C7F9-BFCA-476A-AB8E-AEDE77E9D25D}" srcOrd="0" destOrd="0" presId="urn:microsoft.com/office/officeart/2005/8/layout/vList5"/>
    <dgm:cxn modelId="{7848C081-A6EA-4090-8C02-8B92F620869D}" type="presParOf" srcId="{2047C7F9-BFCA-476A-AB8E-AEDE77E9D25D}" destId="{FF803F44-6979-47DD-8438-EF3A71EF99FB}" srcOrd="0" destOrd="0" presId="urn:microsoft.com/office/officeart/2005/8/layout/vList5"/>
    <dgm:cxn modelId="{44A99555-5B75-47F5-A9F1-1B81F908A00F}" type="presParOf" srcId="{2047C7F9-BFCA-476A-AB8E-AEDE77E9D25D}" destId="{18442D54-1032-4339-928F-84D85A69D89F}" srcOrd="1" destOrd="0" presId="urn:microsoft.com/office/officeart/2005/8/layout/vList5"/>
    <dgm:cxn modelId="{5BB8CA09-35DA-4689-82B3-F18474906BDC}" type="presParOf" srcId="{35179884-6249-424C-8728-954EADF429B0}" destId="{B9FFBD87-9273-4311-AB60-AFD9B2589874}" srcOrd="1" destOrd="0" presId="urn:microsoft.com/office/officeart/2005/8/layout/vList5"/>
    <dgm:cxn modelId="{51668C5C-E5E4-4F95-8879-B7AF56286E5A}" type="presParOf" srcId="{35179884-6249-424C-8728-954EADF429B0}" destId="{523B55A9-8C27-4ECC-BD6D-8BE4B6F196DB}" srcOrd="2" destOrd="0" presId="urn:microsoft.com/office/officeart/2005/8/layout/vList5"/>
    <dgm:cxn modelId="{F2E6A1B6-DAB0-4A27-954F-E80A9465BC61}" type="presParOf" srcId="{523B55A9-8C27-4ECC-BD6D-8BE4B6F196DB}" destId="{BD03F692-4DA4-44D3-8BD1-DC0B57CB3FEC}" srcOrd="0" destOrd="0" presId="urn:microsoft.com/office/officeart/2005/8/layout/vList5"/>
    <dgm:cxn modelId="{FD732831-DB99-4012-B5EB-9F55C029845E}" type="presParOf" srcId="{523B55A9-8C27-4ECC-BD6D-8BE4B6F196DB}" destId="{3B74F4BB-26BD-4223-9CBD-D87FDAC46453}" srcOrd="1" destOrd="0" presId="urn:microsoft.com/office/officeart/2005/8/layout/vList5"/>
    <dgm:cxn modelId="{55B8E916-DDD0-4BFD-90F9-F04D266CA04F}" type="presParOf" srcId="{35179884-6249-424C-8728-954EADF429B0}" destId="{A7FF487B-C60B-4B4C-8E08-3AAC1F112347}" srcOrd="3" destOrd="0" presId="urn:microsoft.com/office/officeart/2005/8/layout/vList5"/>
    <dgm:cxn modelId="{85C15EC5-9C98-4109-A608-0DF160F4FFBA}" type="presParOf" srcId="{35179884-6249-424C-8728-954EADF429B0}" destId="{F6544E53-D895-4DD0-A171-8255E8A44380}" srcOrd="4" destOrd="0" presId="urn:microsoft.com/office/officeart/2005/8/layout/vList5"/>
    <dgm:cxn modelId="{1966AE01-D1AB-4A98-980D-E25F9A97313C}" type="presParOf" srcId="{F6544E53-D895-4DD0-A171-8255E8A44380}" destId="{B803B0C6-8C29-4376-935E-5B2B7CF4C035}" srcOrd="0" destOrd="0" presId="urn:microsoft.com/office/officeart/2005/8/layout/vList5"/>
    <dgm:cxn modelId="{05B8EE37-2D9D-4B8A-A22A-62B64CBE132C}" type="presParOf" srcId="{F6544E53-D895-4DD0-A171-8255E8A44380}" destId="{5FB49132-516C-4509-B8AB-28747C72BD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25616-4004-4018-84B6-5567DF4C636C}">
      <dsp:nvSpPr>
        <dsp:cNvPr id="0" name=""/>
        <dsp:cNvSpPr/>
      </dsp:nvSpPr>
      <dsp:spPr>
        <a:xfrm>
          <a:off x="316999" y="2149"/>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Relevant documents received by the CTO</a:t>
          </a:r>
        </a:p>
      </dsp:txBody>
      <dsp:txXfrm>
        <a:off x="346350" y="31500"/>
        <a:ext cx="1611510" cy="943425"/>
      </dsp:txXfrm>
    </dsp:sp>
    <dsp:sp modelId="{CF0EC4CB-6E3A-4ABC-A196-86D5D70C54AA}">
      <dsp:nvSpPr>
        <dsp:cNvPr id="0" name=""/>
        <dsp:cNvSpPr/>
      </dsp:nvSpPr>
      <dsp:spPr>
        <a:xfrm>
          <a:off x="2134191" y="296106"/>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134191" y="378948"/>
        <a:ext cx="247860" cy="248528"/>
      </dsp:txXfrm>
    </dsp:sp>
    <dsp:sp modelId="{90C97B63-146F-4671-B6EC-E90CC4335A42}">
      <dsp:nvSpPr>
        <dsp:cNvPr id="0" name=""/>
        <dsp:cNvSpPr/>
      </dsp:nvSpPr>
      <dsp:spPr>
        <a:xfrm>
          <a:off x="2655297" y="2149"/>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CTO reaches out to Hospital for fees, if applicable</a:t>
          </a:r>
        </a:p>
      </dsp:txBody>
      <dsp:txXfrm>
        <a:off x="2684648" y="31500"/>
        <a:ext cx="1611510" cy="943425"/>
      </dsp:txXfrm>
    </dsp:sp>
    <dsp:sp modelId="{E6259943-140A-405A-975B-4C3737EE08C4}">
      <dsp:nvSpPr>
        <dsp:cNvPr id="0" name=""/>
        <dsp:cNvSpPr/>
      </dsp:nvSpPr>
      <dsp:spPr>
        <a:xfrm>
          <a:off x="4472489" y="296106"/>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472489" y="378948"/>
        <a:ext cx="247860" cy="248528"/>
      </dsp:txXfrm>
    </dsp:sp>
    <dsp:sp modelId="{5289EB74-0BA1-4FCD-B763-B894947D7321}">
      <dsp:nvSpPr>
        <dsp:cNvPr id="0" name=""/>
        <dsp:cNvSpPr/>
      </dsp:nvSpPr>
      <dsp:spPr>
        <a:xfrm>
          <a:off x="4993595" y="2149"/>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CTO drafts the budget on the in-house template</a:t>
          </a:r>
        </a:p>
      </dsp:txBody>
      <dsp:txXfrm>
        <a:off x="5022946" y="31500"/>
        <a:ext cx="1611510" cy="943425"/>
      </dsp:txXfrm>
    </dsp:sp>
    <dsp:sp modelId="{87FF0F74-884F-42DB-93B9-85D3EBB6ABA6}">
      <dsp:nvSpPr>
        <dsp:cNvPr id="0" name=""/>
        <dsp:cNvSpPr/>
      </dsp:nvSpPr>
      <dsp:spPr>
        <a:xfrm rot="5400000">
          <a:off x="5651659" y="1121191"/>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5704438" y="1151255"/>
        <a:ext cx="248528" cy="247860"/>
      </dsp:txXfrm>
    </dsp:sp>
    <dsp:sp modelId="{6096E635-DEE2-4EDD-8FF6-78DDC167E80C}">
      <dsp:nvSpPr>
        <dsp:cNvPr id="0" name=""/>
        <dsp:cNvSpPr/>
      </dsp:nvSpPr>
      <dsp:spPr>
        <a:xfrm>
          <a:off x="4993595" y="1672362"/>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CTO sends draft budget to PI and Business Manager for review</a:t>
          </a:r>
        </a:p>
      </dsp:txBody>
      <dsp:txXfrm>
        <a:off x="5022946" y="1701713"/>
        <a:ext cx="1611510" cy="943425"/>
      </dsp:txXfrm>
    </dsp:sp>
    <dsp:sp modelId="{6963C00D-336D-47AC-B636-388BB38038ED}">
      <dsp:nvSpPr>
        <dsp:cNvPr id="0" name=""/>
        <dsp:cNvSpPr/>
      </dsp:nvSpPr>
      <dsp:spPr>
        <a:xfrm rot="10800000">
          <a:off x="4492531" y="1966319"/>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598756" y="2049161"/>
        <a:ext cx="247860" cy="248528"/>
      </dsp:txXfrm>
    </dsp:sp>
    <dsp:sp modelId="{CE1E9B8C-2C19-4AE5-B681-36AF172BDFFD}">
      <dsp:nvSpPr>
        <dsp:cNvPr id="0" name=""/>
        <dsp:cNvSpPr/>
      </dsp:nvSpPr>
      <dsp:spPr>
        <a:xfrm>
          <a:off x="2655297" y="1672362"/>
          <a:ext cx="1670212" cy="1002127"/>
        </a:xfrm>
        <a:prstGeom prst="roundRect">
          <a:avLst>
            <a:gd name="adj" fmla="val 10000"/>
          </a:avLst>
        </a:prstGeom>
        <a:solidFill>
          <a:srgbClr val="EEB500">
            <a:alpha val="74902"/>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PI and Business Manager review and provide feedback</a:t>
          </a:r>
        </a:p>
      </dsp:txBody>
      <dsp:txXfrm>
        <a:off x="2684648" y="1701713"/>
        <a:ext cx="1611510" cy="943425"/>
      </dsp:txXfrm>
    </dsp:sp>
    <dsp:sp modelId="{557F8BE1-0980-4515-B24F-940C0586A10C}">
      <dsp:nvSpPr>
        <dsp:cNvPr id="0" name=""/>
        <dsp:cNvSpPr/>
      </dsp:nvSpPr>
      <dsp:spPr>
        <a:xfrm rot="10800000">
          <a:off x="2154233" y="1966319"/>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2260458" y="2049161"/>
        <a:ext cx="247860" cy="248528"/>
      </dsp:txXfrm>
    </dsp:sp>
    <dsp:sp modelId="{22656789-8802-46F6-A25A-DE6A7592690F}">
      <dsp:nvSpPr>
        <dsp:cNvPr id="0" name=""/>
        <dsp:cNvSpPr/>
      </dsp:nvSpPr>
      <dsp:spPr>
        <a:xfrm>
          <a:off x="316999" y="1672362"/>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CTO revises in-house budget, as needed</a:t>
          </a:r>
        </a:p>
      </dsp:txBody>
      <dsp:txXfrm>
        <a:off x="346350" y="1701713"/>
        <a:ext cx="1611510" cy="943425"/>
      </dsp:txXfrm>
    </dsp:sp>
    <dsp:sp modelId="{1188E705-B08F-44D9-B35A-E13B411B64EC}">
      <dsp:nvSpPr>
        <dsp:cNvPr id="0" name=""/>
        <dsp:cNvSpPr/>
      </dsp:nvSpPr>
      <dsp:spPr>
        <a:xfrm rot="5400000">
          <a:off x="975063" y="2791404"/>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1027842" y="2821468"/>
        <a:ext cx="248528" cy="247860"/>
      </dsp:txXfrm>
    </dsp:sp>
    <dsp:sp modelId="{7D7C2FCE-A7A7-44F8-8E98-F2EF9CBB903B}">
      <dsp:nvSpPr>
        <dsp:cNvPr id="0" name=""/>
        <dsp:cNvSpPr/>
      </dsp:nvSpPr>
      <dsp:spPr>
        <a:xfrm>
          <a:off x="316999" y="3342574"/>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CTO compares in-house budget draft to Sponsor offer</a:t>
          </a:r>
        </a:p>
      </dsp:txBody>
      <dsp:txXfrm>
        <a:off x="346350" y="3371925"/>
        <a:ext cx="1611510" cy="943425"/>
      </dsp:txXfrm>
    </dsp:sp>
    <dsp:sp modelId="{63E46BE2-4892-4C8F-B7E9-F9057BAE29C5}">
      <dsp:nvSpPr>
        <dsp:cNvPr id="0" name=""/>
        <dsp:cNvSpPr/>
      </dsp:nvSpPr>
      <dsp:spPr>
        <a:xfrm>
          <a:off x="2134191" y="3636532"/>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134191" y="3719374"/>
        <a:ext cx="247860" cy="248528"/>
      </dsp:txXfrm>
    </dsp:sp>
    <dsp:sp modelId="{1BF0A79C-3942-432C-BDA0-5FE94CCE51C8}">
      <dsp:nvSpPr>
        <dsp:cNvPr id="0" name=""/>
        <dsp:cNvSpPr/>
      </dsp:nvSpPr>
      <dsp:spPr>
        <a:xfrm>
          <a:off x="2655297" y="3342574"/>
          <a:ext cx="1670212" cy="1002127"/>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CTO revises Sponsor budget and returns to Sponsor for review</a:t>
          </a:r>
        </a:p>
      </dsp:txBody>
      <dsp:txXfrm>
        <a:off x="2684648" y="3371925"/>
        <a:ext cx="1611510" cy="943425"/>
      </dsp:txXfrm>
    </dsp:sp>
    <dsp:sp modelId="{E8E8700E-A57E-4F1D-9357-E5064FAE2D7C}">
      <dsp:nvSpPr>
        <dsp:cNvPr id="0" name=""/>
        <dsp:cNvSpPr/>
      </dsp:nvSpPr>
      <dsp:spPr>
        <a:xfrm>
          <a:off x="4472489" y="3636532"/>
          <a:ext cx="354085" cy="414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472489" y="3719374"/>
        <a:ext cx="247860" cy="248528"/>
      </dsp:txXfrm>
    </dsp:sp>
    <dsp:sp modelId="{A8A00C4E-319C-4CE8-A939-F71D4455B2F4}">
      <dsp:nvSpPr>
        <dsp:cNvPr id="0" name=""/>
        <dsp:cNvSpPr/>
      </dsp:nvSpPr>
      <dsp:spPr>
        <a:xfrm>
          <a:off x="4993595" y="3342574"/>
          <a:ext cx="1670212" cy="1002127"/>
        </a:xfrm>
        <a:prstGeom prst="roundRect">
          <a:avLst>
            <a:gd name="adj" fmla="val 10000"/>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Process continues until Budget is agreed upon</a:t>
          </a:r>
        </a:p>
      </dsp:txBody>
      <dsp:txXfrm>
        <a:off x="5022946" y="3371925"/>
        <a:ext cx="1611510" cy="9434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25616-4004-4018-84B6-5567DF4C636C}">
      <dsp:nvSpPr>
        <dsp:cNvPr id="0" name=""/>
        <dsp:cNvSpPr/>
      </dsp:nvSpPr>
      <dsp:spPr>
        <a:xfrm>
          <a:off x="4776" y="556177"/>
          <a:ext cx="1427782" cy="856669"/>
        </a:xfrm>
        <a:prstGeom prst="roundRect">
          <a:avLst>
            <a:gd name="adj" fmla="val 10000"/>
          </a:avLst>
        </a:prstGeom>
        <a:solidFill>
          <a:srgbClr val="6600CC">
            <a:alpha val="50588"/>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Relevant documents received by the CTBO</a:t>
          </a:r>
        </a:p>
      </dsp:txBody>
      <dsp:txXfrm>
        <a:off x="29867" y="581268"/>
        <a:ext cx="1377600" cy="806487"/>
      </dsp:txXfrm>
    </dsp:sp>
    <dsp:sp modelId="{CF0EC4CB-6E3A-4ABC-A196-86D5D70C54AA}">
      <dsp:nvSpPr>
        <dsp:cNvPr id="0" name=""/>
        <dsp:cNvSpPr/>
      </dsp:nvSpPr>
      <dsp:spPr>
        <a:xfrm>
          <a:off x="1558204" y="807467"/>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558204" y="878285"/>
        <a:ext cx="211882" cy="212454"/>
      </dsp:txXfrm>
    </dsp:sp>
    <dsp:sp modelId="{AE91966A-22D5-496B-89A9-310E12D2CF59}">
      <dsp:nvSpPr>
        <dsp:cNvPr id="0" name=""/>
        <dsp:cNvSpPr/>
      </dsp:nvSpPr>
      <dsp:spPr>
        <a:xfrm>
          <a:off x="2003673" y="556177"/>
          <a:ext cx="1427782" cy="856669"/>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CTBO drafts MCA</a:t>
          </a:r>
        </a:p>
      </dsp:txBody>
      <dsp:txXfrm>
        <a:off x="2028764" y="581268"/>
        <a:ext cx="1377600" cy="806487"/>
      </dsp:txXfrm>
    </dsp:sp>
    <dsp:sp modelId="{C337D732-CE80-402B-8B4A-D0C5029CFC7A}">
      <dsp:nvSpPr>
        <dsp:cNvPr id="0" name=""/>
        <dsp:cNvSpPr/>
      </dsp:nvSpPr>
      <dsp:spPr>
        <a:xfrm>
          <a:off x="3557100" y="807467"/>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57100" y="878285"/>
        <a:ext cx="211882" cy="212454"/>
      </dsp:txXfrm>
    </dsp:sp>
    <dsp:sp modelId="{90C97B63-146F-4671-B6EC-E90CC4335A42}">
      <dsp:nvSpPr>
        <dsp:cNvPr id="0" name=""/>
        <dsp:cNvSpPr/>
      </dsp:nvSpPr>
      <dsp:spPr>
        <a:xfrm>
          <a:off x="4002569" y="556177"/>
          <a:ext cx="1427782" cy="856669"/>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CTBO reaches out to Hospital for fees, if applicable</a:t>
          </a:r>
        </a:p>
      </dsp:txBody>
      <dsp:txXfrm>
        <a:off x="4027660" y="581268"/>
        <a:ext cx="1377600" cy="806487"/>
      </dsp:txXfrm>
    </dsp:sp>
    <dsp:sp modelId="{E6259943-140A-405A-975B-4C3737EE08C4}">
      <dsp:nvSpPr>
        <dsp:cNvPr id="0" name=""/>
        <dsp:cNvSpPr/>
      </dsp:nvSpPr>
      <dsp:spPr>
        <a:xfrm rot="5400000">
          <a:off x="4565115" y="1512792"/>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4610233" y="1538493"/>
        <a:ext cx="212454" cy="211882"/>
      </dsp:txXfrm>
    </dsp:sp>
    <dsp:sp modelId="{5289EB74-0BA1-4FCD-B763-B894947D7321}">
      <dsp:nvSpPr>
        <dsp:cNvPr id="0" name=""/>
        <dsp:cNvSpPr/>
      </dsp:nvSpPr>
      <dsp:spPr>
        <a:xfrm>
          <a:off x="4002569" y="1983960"/>
          <a:ext cx="1427782" cy="856669"/>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CTBO drafts the budget on the sponsor template</a:t>
          </a:r>
        </a:p>
      </dsp:txBody>
      <dsp:txXfrm>
        <a:off x="4027660" y="2009051"/>
        <a:ext cx="1377600" cy="806487"/>
      </dsp:txXfrm>
    </dsp:sp>
    <dsp:sp modelId="{87FF0F74-884F-42DB-93B9-85D3EBB6ABA6}">
      <dsp:nvSpPr>
        <dsp:cNvPr id="0" name=""/>
        <dsp:cNvSpPr/>
      </dsp:nvSpPr>
      <dsp:spPr>
        <a:xfrm rot="10800000">
          <a:off x="3574234" y="2235250"/>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3665041" y="2306068"/>
        <a:ext cx="211882" cy="212454"/>
      </dsp:txXfrm>
    </dsp:sp>
    <dsp:sp modelId="{6096E635-DEE2-4EDD-8FF6-78DDC167E80C}">
      <dsp:nvSpPr>
        <dsp:cNvPr id="0" name=""/>
        <dsp:cNvSpPr/>
      </dsp:nvSpPr>
      <dsp:spPr>
        <a:xfrm>
          <a:off x="2003673" y="1983960"/>
          <a:ext cx="1427782" cy="856669"/>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CTBO sends draft budget to sponsor for review</a:t>
          </a:r>
        </a:p>
      </dsp:txBody>
      <dsp:txXfrm>
        <a:off x="2028764" y="2009051"/>
        <a:ext cx="1377600" cy="806487"/>
      </dsp:txXfrm>
    </dsp:sp>
    <dsp:sp modelId="{6963C00D-336D-47AC-B636-388BB38038ED}">
      <dsp:nvSpPr>
        <dsp:cNvPr id="0" name=""/>
        <dsp:cNvSpPr/>
      </dsp:nvSpPr>
      <dsp:spPr>
        <a:xfrm rot="10800000">
          <a:off x="1575338" y="2235250"/>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1666145" y="2306068"/>
        <a:ext cx="211882" cy="212454"/>
      </dsp:txXfrm>
    </dsp:sp>
    <dsp:sp modelId="{CE1E9B8C-2C19-4AE5-B681-36AF172BDFFD}">
      <dsp:nvSpPr>
        <dsp:cNvPr id="0" name=""/>
        <dsp:cNvSpPr/>
      </dsp:nvSpPr>
      <dsp:spPr>
        <a:xfrm>
          <a:off x="4776" y="1983960"/>
          <a:ext cx="1427782" cy="856669"/>
        </a:xfrm>
        <a:prstGeom prst="roundRect">
          <a:avLst>
            <a:gd name="adj" fmla="val 10000"/>
          </a:avLst>
        </a:prstGeom>
        <a:solidFill>
          <a:srgbClr val="6600CC">
            <a:alpha val="74902"/>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Sponsor reviews and provides feedback</a:t>
          </a:r>
        </a:p>
      </dsp:txBody>
      <dsp:txXfrm>
        <a:off x="29867" y="2009051"/>
        <a:ext cx="1377600" cy="806487"/>
      </dsp:txXfrm>
    </dsp:sp>
    <dsp:sp modelId="{557F8BE1-0980-4515-B24F-940C0586A10C}">
      <dsp:nvSpPr>
        <dsp:cNvPr id="0" name=""/>
        <dsp:cNvSpPr/>
      </dsp:nvSpPr>
      <dsp:spPr>
        <a:xfrm rot="5400000">
          <a:off x="567323" y="2940575"/>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612441" y="2966276"/>
        <a:ext cx="212454" cy="211882"/>
      </dsp:txXfrm>
    </dsp:sp>
    <dsp:sp modelId="{1BF0A79C-3942-432C-BDA0-5FE94CCE51C8}">
      <dsp:nvSpPr>
        <dsp:cNvPr id="0" name=""/>
        <dsp:cNvSpPr/>
      </dsp:nvSpPr>
      <dsp:spPr>
        <a:xfrm>
          <a:off x="4776" y="3411743"/>
          <a:ext cx="1427782" cy="856669"/>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CTBO revises Sponsor budget and returns to Sponsor for review</a:t>
          </a:r>
        </a:p>
      </dsp:txBody>
      <dsp:txXfrm>
        <a:off x="29867" y="3436834"/>
        <a:ext cx="1377600" cy="806487"/>
      </dsp:txXfrm>
    </dsp:sp>
    <dsp:sp modelId="{E8E8700E-A57E-4F1D-9357-E5064FAE2D7C}">
      <dsp:nvSpPr>
        <dsp:cNvPr id="0" name=""/>
        <dsp:cNvSpPr/>
      </dsp:nvSpPr>
      <dsp:spPr>
        <a:xfrm>
          <a:off x="1558204" y="3663033"/>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558204" y="3733851"/>
        <a:ext cx="211882" cy="212454"/>
      </dsp:txXfrm>
    </dsp:sp>
    <dsp:sp modelId="{A8A00C4E-319C-4CE8-A939-F71D4455B2F4}">
      <dsp:nvSpPr>
        <dsp:cNvPr id="0" name=""/>
        <dsp:cNvSpPr/>
      </dsp:nvSpPr>
      <dsp:spPr>
        <a:xfrm>
          <a:off x="2003673" y="3411743"/>
          <a:ext cx="1427782" cy="856669"/>
        </a:xfrm>
        <a:prstGeom prst="roundRect">
          <a:avLst>
            <a:gd name="adj" fmla="val 10000"/>
          </a:avLst>
        </a:prstGeom>
        <a:solidFill>
          <a:srgbClr val="6600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Process continues until Budget is agreed upon</a:t>
          </a:r>
        </a:p>
      </dsp:txBody>
      <dsp:txXfrm>
        <a:off x="2028764" y="3436834"/>
        <a:ext cx="1377600" cy="806487"/>
      </dsp:txXfrm>
    </dsp:sp>
    <dsp:sp modelId="{4B5C0941-1DE2-4C01-A857-63FB1A70427B}">
      <dsp:nvSpPr>
        <dsp:cNvPr id="0" name=""/>
        <dsp:cNvSpPr/>
      </dsp:nvSpPr>
      <dsp:spPr>
        <a:xfrm>
          <a:off x="3557100" y="3663033"/>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57100" y="3733851"/>
        <a:ext cx="211882" cy="212454"/>
      </dsp:txXfrm>
    </dsp:sp>
    <dsp:sp modelId="{EE17F01F-FE92-4688-A9FC-1AEE24620DD8}">
      <dsp:nvSpPr>
        <dsp:cNvPr id="0" name=""/>
        <dsp:cNvSpPr/>
      </dsp:nvSpPr>
      <dsp:spPr>
        <a:xfrm>
          <a:off x="4002569" y="3411743"/>
          <a:ext cx="1427782" cy="856669"/>
        </a:xfrm>
        <a:prstGeom prst="roundRect">
          <a:avLst>
            <a:gd name="adj" fmla="val 10000"/>
          </a:avLst>
        </a:prstGeom>
        <a:solidFill>
          <a:srgbClr val="6600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CTBO sends to hospital for review</a:t>
          </a:r>
        </a:p>
      </dsp:txBody>
      <dsp:txXfrm>
        <a:off x="4027660" y="3436834"/>
        <a:ext cx="1377600" cy="806487"/>
      </dsp:txXfrm>
    </dsp:sp>
    <dsp:sp modelId="{27591A5A-635F-4EC5-9822-E42903C4B0D2}">
      <dsp:nvSpPr>
        <dsp:cNvPr id="0" name=""/>
        <dsp:cNvSpPr/>
      </dsp:nvSpPr>
      <dsp:spPr>
        <a:xfrm rot="5400000">
          <a:off x="4565115" y="4368358"/>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4610233" y="4394059"/>
        <a:ext cx="212454" cy="211882"/>
      </dsp:txXfrm>
    </dsp:sp>
    <dsp:sp modelId="{E330A032-50D4-42A7-918B-83BFBF201190}">
      <dsp:nvSpPr>
        <dsp:cNvPr id="0" name=""/>
        <dsp:cNvSpPr/>
      </dsp:nvSpPr>
      <dsp:spPr>
        <a:xfrm>
          <a:off x="4002569" y="4839526"/>
          <a:ext cx="1427782" cy="856669"/>
        </a:xfrm>
        <a:prstGeom prst="roundRect">
          <a:avLst>
            <a:gd name="adj" fmla="val 10000"/>
          </a:avLst>
        </a:prstGeom>
        <a:solidFill>
          <a:srgbClr val="6600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Hospital reviews and provides feedback</a:t>
          </a:r>
        </a:p>
      </dsp:txBody>
      <dsp:txXfrm>
        <a:off x="4027660" y="4864617"/>
        <a:ext cx="1377600" cy="806487"/>
      </dsp:txXfrm>
    </dsp:sp>
    <dsp:sp modelId="{29B9A078-6468-4ACA-A2E5-DBA2D0B058A4}">
      <dsp:nvSpPr>
        <dsp:cNvPr id="0" name=""/>
        <dsp:cNvSpPr/>
      </dsp:nvSpPr>
      <dsp:spPr>
        <a:xfrm rot="10800000">
          <a:off x="3574234" y="5090816"/>
          <a:ext cx="302689" cy="35409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3665041" y="5161634"/>
        <a:ext cx="211882" cy="212454"/>
      </dsp:txXfrm>
    </dsp:sp>
    <dsp:sp modelId="{A90EB2D0-90A8-4348-85D3-7FC07802322D}">
      <dsp:nvSpPr>
        <dsp:cNvPr id="0" name=""/>
        <dsp:cNvSpPr/>
      </dsp:nvSpPr>
      <dsp:spPr>
        <a:xfrm>
          <a:off x="2003673" y="4839526"/>
          <a:ext cx="1427782" cy="856669"/>
        </a:xfrm>
        <a:prstGeom prst="roundRect">
          <a:avLst>
            <a:gd name="adj" fmla="val 10000"/>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CTBO revises budget and submits to hospital</a:t>
          </a:r>
          <a:endParaRPr lang="en-US" sz="1200" kern="1200"/>
        </a:p>
      </dsp:txBody>
      <dsp:txXfrm>
        <a:off x="2028764" y="4864617"/>
        <a:ext cx="1377600" cy="8064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42D54-1032-4339-928F-84D85A69D89F}">
      <dsp:nvSpPr>
        <dsp:cNvPr id="0" name=""/>
        <dsp:cNvSpPr/>
      </dsp:nvSpPr>
      <dsp:spPr>
        <a:xfrm rot="5400000">
          <a:off x="4270925" y="-1651209"/>
          <a:ext cx="915827" cy="4450672"/>
        </a:xfrm>
        <a:prstGeom prst="round2Same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$10,800</a:t>
          </a:r>
        </a:p>
        <a:p>
          <a:pPr marL="114300" lvl="1" indent="-114300" algn="l" defTabSz="622300">
            <a:lnSpc>
              <a:spcPct val="90000"/>
            </a:lnSpc>
            <a:spcBef>
              <a:spcPct val="0"/>
            </a:spcBef>
            <a:spcAft>
              <a:spcPct val="15000"/>
            </a:spcAft>
            <a:buChar char="•"/>
          </a:pPr>
          <a:r>
            <a:rPr lang="en-US" sz="1400" kern="1200" dirty="0"/>
            <a:t>Split between CTO and Department</a:t>
          </a:r>
        </a:p>
        <a:p>
          <a:pPr marL="114300" lvl="1" indent="-114300" algn="l" defTabSz="622300">
            <a:lnSpc>
              <a:spcPct val="90000"/>
            </a:lnSpc>
            <a:spcBef>
              <a:spcPct val="0"/>
            </a:spcBef>
            <a:spcAft>
              <a:spcPct val="15000"/>
            </a:spcAft>
            <a:buChar char="•"/>
          </a:pPr>
          <a:r>
            <a:rPr lang="en-US" sz="1400" i="1" kern="1200" dirty="0"/>
            <a:t>Nephrology, Dental, and HSC Baton Rouge use a different start-up fee</a:t>
          </a:r>
        </a:p>
      </dsp:txBody>
      <dsp:txXfrm rot="-5400000">
        <a:off x="2503503" y="160920"/>
        <a:ext cx="4405965" cy="826413"/>
      </dsp:txXfrm>
    </dsp:sp>
    <dsp:sp modelId="{FF803F44-6979-47DD-8438-EF3A71EF99FB}">
      <dsp:nvSpPr>
        <dsp:cNvPr id="0" name=""/>
        <dsp:cNvSpPr/>
      </dsp:nvSpPr>
      <dsp:spPr>
        <a:xfrm>
          <a:off x="0" y="1734"/>
          <a:ext cx="2503503" cy="1144784"/>
        </a:xfrm>
        <a:prstGeom prst="roundRect">
          <a:avLst/>
        </a:prstGeom>
        <a:solidFill>
          <a:srgbClr val="6600CC">
            <a:alpha val="5098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LSU Health    Start-Up Fees</a:t>
          </a:r>
        </a:p>
      </dsp:txBody>
      <dsp:txXfrm>
        <a:off x="55884" y="57618"/>
        <a:ext cx="2391735" cy="1033016"/>
      </dsp:txXfrm>
    </dsp:sp>
    <dsp:sp modelId="{3B74F4BB-26BD-4223-9CBD-D87FDAC46453}">
      <dsp:nvSpPr>
        <dsp:cNvPr id="0" name=""/>
        <dsp:cNvSpPr/>
      </dsp:nvSpPr>
      <dsp:spPr>
        <a:xfrm rot="5400000">
          <a:off x="4270925" y="-449185"/>
          <a:ext cx="915827" cy="4450672"/>
        </a:xfrm>
        <a:prstGeom prst="round2Same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Differs between each site</a:t>
          </a:r>
        </a:p>
      </dsp:txBody>
      <dsp:txXfrm rot="-5400000">
        <a:off x="2503503" y="1362944"/>
        <a:ext cx="4405965" cy="826413"/>
      </dsp:txXfrm>
    </dsp:sp>
    <dsp:sp modelId="{BD03F692-4DA4-44D3-8BD1-DC0B57CB3FEC}">
      <dsp:nvSpPr>
        <dsp:cNvPr id="0" name=""/>
        <dsp:cNvSpPr/>
      </dsp:nvSpPr>
      <dsp:spPr>
        <a:xfrm>
          <a:off x="0" y="1203758"/>
          <a:ext cx="2503503" cy="1144784"/>
        </a:xfrm>
        <a:prstGeom prst="roundRect">
          <a:avLst/>
        </a:prstGeom>
        <a:solidFill>
          <a:schemeClr val="accent4">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t>Hospital Start-Up Fees</a:t>
          </a:r>
        </a:p>
      </dsp:txBody>
      <dsp:txXfrm>
        <a:off x="55884" y="1259642"/>
        <a:ext cx="2391735" cy="1033016"/>
      </dsp:txXfrm>
    </dsp:sp>
    <dsp:sp modelId="{5FB49132-516C-4509-B8AB-28747C72BD2C}">
      <dsp:nvSpPr>
        <dsp:cNvPr id="0" name=""/>
        <dsp:cNvSpPr/>
      </dsp:nvSpPr>
      <dsp:spPr>
        <a:xfrm rot="5400000">
          <a:off x="4270925" y="752838"/>
          <a:ext cx="915827" cy="4450672"/>
        </a:xfrm>
        <a:prstGeom prst="round2Same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Local Review: Between $1,000 and $2,500 depending on type of review</a:t>
          </a:r>
        </a:p>
        <a:p>
          <a:pPr marL="114300" lvl="1" indent="-114300" algn="l" defTabSz="622300">
            <a:lnSpc>
              <a:spcPct val="90000"/>
            </a:lnSpc>
            <a:spcBef>
              <a:spcPct val="0"/>
            </a:spcBef>
            <a:spcAft>
              <a:spcPct val="15000"/>
            </a:spcAft>
            <a:buChar char="•"/>
          </a:pPr>
          <a:r>
            <a:rPr lang="en-US" sz="1400" kern="1200" dirty="0"/>
            <a:t>Reliance Review: $2,000 </a:t>
          </a:r>
        </a:p>
      </dsp:txBody>
      <dsp:txXfrm rot="-5400000">
        <a:off x="2503503" y="2564968"/>
        <a:ext cx="4405965" cy="826413"/>
      </dsp:txXfrm>
    </dsp:sp>
    <dsp:sp modelId="{B803B0C6-8C29-4376-935E-5B2B7CF4C035}">
      <dsp:nvSpPr>
        <dsp:cNvPr id="0" name=""/>
        <dsp:cNvSpPr/>
      </dsp:nvSpPr>
      <dsp:spPr>
        <a:xfrm>
          <a:off x="0" y="2405781"/>
          <a:ext cx="2503503" cy="1144784"/>
        </a:xfrm>
        <a:prstGeom prst="roundRect">
          <a:avLst/>
        </a:prstGeom>
        <a:solidFill>
          <a:srgbClr val="6600CC">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LSUHSC IRB Fees</a:t>
          </a:r>
        </a:p>
      </dsp:txBody>
      <dsp:txXfrm>
        <a:off x="55884" y="2461665"/>
        <a:ext cx="2391735" cy="1033016"/>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9/19/2023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14</a:t>
            </a:fld>
            <a:endParaRPr lang="en-US"/>
          </a:p>
        </p:txBody>
      </p:sp>
    </p:spTree>
    <p:extLst>
      <p:ext uri="{BB962C8B-B14F-4D97-AF65-F5344CB8AC3E}">
        <p14:creationId xmlns:p14="http://schemas.microsoft.com/office/powerpoint/2010/main" val="77494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a:extLst>
              <a:ext uri="{FF2B5EF4-FFF2-40B4-BE49-F238E27FC236}">
                <a16:creationId xmlns:a16="http://schemas.microsoft.com/office/drawing/2014/main" id="{88DB3F92-8563-95CD-5DCF-B297B4173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977" y="1315665"/>
            <a:ext cx="7210048" cy="1820536"/>
          </a:xfrm>
          <a:prstGeom prst="rect">
            <a:avLst/>
          </a:prstGeom>
        </p:spPr>
      </p:pic>
      <p:sp>
        <p:nvSpPr>
          <p:cNvPr id="39" name="Right Triangle 3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91EEAAB2-3AF7-F90B-545A-1A590A4B22E2}"/>
              </a:ext>
            </a:extLst>
          </p:cNvPr>
          <p:cNvSpPr txBox="1"/>
          <p:nvPr/>
        </p:nvSpPr>
        <p:spPr>
          <a:xfrm>
            <a:off x="966978" y="3429000"/>
            <a:ext cx="6691254" cy="1713305"/>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5400" kern="1200" dirty="0">
                <a:solidFill>
                  <a:schemeClr val="tx1"/>
                </a:solidFill>
                <a:latin typeface="+mj-lt"/>
                <a:ea typeface="+mj-ea"/>
                <a:cs typeface="+mj-cs"/>
              </a:rPr>
              <a:t>Budgeting for Clinical Trials</a:t>
            </a:r>
          </a:p>
        </p:txBody>
      </p:sp>
    </p:spTree>
    <p:extLst>
      <p:ext uri="{BB962C8B-B14F-4D97-AF65-F5344CB8AC3E}">
        <p14:creationId xmlns:p14="http://schemas.microsoft.com/office/powerpoint/2010/main" val="106101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Expense-Based Costs</a:t>
            </a:r>
          </a:p>
        </p:txBody>
      </p:sp>
      <p:sp>
        <p:nvSpPr>
          <p:cNvPr id="4" name="Slide Number Placeholder 3"/>
          <p:cNvSpPr>
            <a:spLocks noGrp="1"/>
          </p:cNvSpPr>
          <p:nvPr>
            <p:ph type="sldNum" sz="quarter" idx="12"/>
          </p:nvPr>
        </p:nvSpPr>
        <p:spPr/>
        <p:txBody>
          <a:bodyPr/>
          <a:lstStyle/>
          <a:p>
            <a:fld id="{FC90DB9D-1392-4FC2-903F-60147DD10F4C}" type="slidenum">
              <a:rPr lang="en-US" smtClean="0"/>
              <a:t>10</a:t>
            </a:fld>
            <a:endParaRPr lang="en-US" dirty="0"/>
          </a:p>
        </p:txBody>
      </p:sp>
      <p:sp>
        <p:nvSpPr>
          <p:cNvPr id="3" name="TextBox 2">
            <a:extLst>
              <a:ext uri="{FF2B5EF4-FFF2-40B4-BE49-F238E27FC236}">
                <a16:creationId xmlns:a16="http://schemas.microsoft.com/office/drawing/2014/main" id="{512B00E1-CD3C-085F-7F86-CCDF9F3275C6}"/>
              </a:ext>
            </a:extLst>
          </p:cNvPr>
          <p:cNvSpPr txBox="1"/>
          <p:nvPr/>
        </p:nvSpPr>
        <p:spPr>
          <a:xfrm>
            <a:off x="342962" y="1348087"/>
            <a:ext cx="8374964" cy="2585323"/>
          </a:xfrm>
          <a:prstGeom prst="rect">
            <a:avLst/>
          </a:prstGeom>
          <a:noFill/>
        </p:spPr>
        <p:txBody>
          <a:bodyPr wrap="square">
            <a:spAutoFit/>
          </a:bodyPr>
          <a:lstStyle/>
          <a:p>
            <a:r>
              <a:rPr lang="en-US" dirty="0"/>
              <a:t>Each item or procedure should be listed on its own line and include the category of the summary budget where the item will be allocated. For example, ACS fees are allocated to Personnel Costs while research site procedures are allocated to the Subcontract. </a:t>
            </a:r>
          </a:p>
          <a:p>
            <a:endParaRPr lang="en-US" dirty="0"/>
          </a:p>
          <a:p>
            <a:r>
              <a:rPr lang="en-US" dirty="0"/>
              <a:t>The CTO will reach out to the research site(s) and to ACS to request pricing for procedures with a CPT code as well as any other activities conducted by the research site’s staff. </a:t>
            </a:r>
          </a:p>
          <a:p>
            <a:endParaRPr lang="en-US" dirty="0"/>
          </a:p>
          <a:p>
            <a:r>
              <a:rPr lang="en-US" dirty="0"/>
              <a:t>Example: </a:t>
            </a:r>
          </a:p>
        </p:txBody>
      </p:sp>
      <p:pic>
        <p:nvPicPr>
          <p:cNvPr id="6" name="Picture 5">
            <a:extLst>
              <a:ext uri="{FF2B5EF4-FFF2-40B4-BE49-F238E27FC236}">
                <a16:creationId xmlns:a16="http://schemas.microsoft.com/office/drawing/2014/main" id="{458AA028-C970-D5E4-FBAA-9824EBE2A231}"/>
              </a:ext>
            </a:extLst>
          </p:cNvPr>
          <p:cNvPicPr>
            <a:picLocks noChangeAspect="1"/>
          </p:cNvPicPr>
          <p:nvPr/>
        </p:nvPicPr>
        <p:blipFill>
          <a:blip r:embed="rId2"/>
          <a:stretch>
            <a:fillRect/>
          </a:stretch>
        </p:blipFill>
        <p:spPr>
          <a:xfrm>
            <a:off x="259742" y="4064826"/>
            <a:ext cx="8624515" cy="1493842"/>
          </a:xfrm>
          <a:prstGeom prst="rect">
            <a:avLst/>
          </a:prstGeom>
        </p:spPr>
      </p:pic>
    </p:spTree>
    <p:extLst>
      <p:ext uri="{BB962C8B-B14F-4D97-AF65-F5344CB8AC3E}">
        <p14:creationId xmlns:p14="http://schemas.microsoft.com/office/powerpoint/2010/main" val="551885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Start-Up &amp; IRB Fees</a:t>
            </a:r>
          </a:p>
        </p:txBody>
      </p:sp>
      <p:sp>
        <p:nvSpPr>
          <p:cNvPr id="4" name="Slide Number Placeholder 3"/>
          <p:cNvSpPr>
            <a:spLocks noGrp="1"/>
          </p:cNvSpPr>
          <p:nvPr>
            <p:ph type="sldNum" sz="quarter" idx="12"/>
          </p:nvPr>
        </p:nvSpPr>
        <p:spPr/>
        <p:txBody>
          <a:bodyPr/>
          <a:lstStyle/>
          <a:p>
            <a:fld id="{FC90DB9D-1392-4FC2-903F-60147DD10F4C}" type="slidenum">
              <a:rPr lang="en-US" smtClean="0"/>
              <a:t>11</a:t>
            </a:fld>
            <a:endParaRPr lang="en-US" dirty="0"/>
          </a:p>
        </p:txBody>
      </p:sp>
      <p:graphicFrame>
        <p:nvGraphicFramePr>
          <p:cNvPr id="5" name="Diagram 4">
            <a:extLst>
              <a:ext uri="{FF2B5EF4-FFF2-40B4-BE49-F238E27FC236}">
                <a16:creationId xmlns:a16="http://schemas.microsoft.com/office/drawing/2014/main" id="{7FA40CC5-B59E-F339-CD2D-413A4949859F}"/>
              </a:ext>
            </a:extLst>
          </p:cNvPr>
          <p:cNvGraphicFramePr/>
          <p:nvPr>
            <p:extLst>
              <p:ext uri="{D42A27DB-BD31-4B8C-83A1-F6EECF244321}">
                <p14:modId xmlns:p14="http://schemas.microsoft.com/office/powerpoint/2010/main" val="3014346491"/>
              </p:ext>
            </p:extLst>
          </p:nvPr>
        </p:nvGraphicFramePr>
        <p:xfrm>
          <a:off x="1094912" y="1526958"/>
          <a:ext cx="6954175" cy="3552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8874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Invoiceable Costs</a:t>
            </a:r>
          </a:p>
        </p:txBody>
      </p:sp>
      <p:sp>
        <p:nvSpPr>
          <p:cNvPr id="4" name="Slide Number Placeholder 3"/>
          <p:cNvSpPr>
            <a:spLocks noGrp="1"/>
          </p:cNvSpPr>
          <p:nvPr>
            <p:ph type="sldNum" sz="quarter" idx="12"/>
          </p:nvPr>
        </p:nvSpPr>
        <p:spPr/>
        <p:txBody>
          <a:bodyPr/>
          <a:lstStyle/>
          <a:p>
            <a:fld id="{FC90DB9D-1392-4FC2-903F-60147DD10F4C}" type="slidenum">
              <a:rPr lang="en-US" smtClean="0"/>
              <a:t>12</a:t>
            </a:fld>
            <a:endParaRPr lang="en-US" dirty="0"/>
          </a:p>
        </p:txBody>
      </p:sp>
      <p:graphicFrame>
        <p:nvGraphicFramePr>
          <p:cNvPr id="3" name="Table 2">
            <a:extLst>
              <a:ext uri="{FF2B5EF4-FFF2-40B4-BE49-F238E27FC236}">
                <a16:creationId xmlns:a16="http://schemas.microsoft.com/office/drawing/2014/main" id="{32EC49AE-5E17-81B8-2134-5C4F2474E995}"/>
              </a:ext>
            </a:extLst>
          </p:cNvPr>
          <p:cNvGraphicFramePr>
            <a:graphicFrameLocks noGrp="1"/>
          </p:cNvGraphicFramePr>
          <p:nvPr>
            <p:extLst>
              <p:ext uri="{D42A27DB-BD31-4B8C-83A1-F6EECF244321}">
                <p14:modId xmlns:p14="http://schemas.microsoft.com/office/powerpoint/2010/main" val="2351489931"/>
              </p:ext>
            </p:extLst>
          </p:nvPr>
        </p:nvGraphicFramePr>
        <p:xfrm>
          <a:off x="2375732" y="2822525"/>
          <a:ext cx="5937250" cy="3352800"/>
        </p:xfrm>
        <a:graphic>
          <a:graphicData uri="http://schemas.openxmlformats.org/drawingml/2006/table">
            <a:tbl>
              <a:tblPr firstRow="1" firstCol="1" bandRow="1">
                <a:tableStyleId>{D27102A9-8310-4765-A935-A1911B00CA55}</a:tableStyleId>
              </a:tblPr>
              <a:tblGrid>
                <a:gridCol w="4568825">
                  <a:extLst>
                    <a:ext uri="{9D8B030D-6E8A-4147-A177-3AD203B41FA5}">
                      <a16:colId xmlns:a16="http://schemas.microsoft.com/office/drawing/2014/main" val="1986866863"/>
                    </a:ext>
                  </a:extLst>
                </a:gridCol>
                <a:gridCol w="1368425">
                  <a:extLst>
                    <a:ext uri="{9D8B030D-6E8A-4147-A177-3AD203B41FA5}">
                      <a16:colId xmlns:a16="http://schemas.microsoft.com/office/drawing/2014/main" val="2063825558"/>
                    </a:ext>
                  </a:extLst>
                </a:gridCol>
              </a:tblGrid>
              <a:tr h="0">
                <a:tc>
                  <a:txBody>
                    <a:bodyPr/>
                    <a:lstStyle/>
                    <a:p>
                      <a:pPr marL="0" marR="0">
                        <a:spcBef>
                          <a:spcPts val="0"/>
                        </a:spcBef>
                        <a:spcAft>
                          <a:spcPts val="0"/>
                        </a:spcAft>
                      </a:pPr>
                      <a:r>
                        <a:rPr lang="en-US" sz="1100" dirty="0">
                          <a:effectLst/>
                        </a:rPr>
                        <a:t>Invoiceable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8744597"/>
                  </a:ext>
                </a:extLst>
              </a:tr>
              <a:tr h="0">
                <a:tc>
                  <a:txBody>
                    <a:bodyPr/>
                    <a:lstStyle/>
                    <a:p>
                      <a:pPr marL="0" marR="0">
                        <a:spcBef>
                          <a:spcPts val="0"/>
                        </a:spcBef>
                        <a:spcAft>
                          <a:spcPts val="0"/>
                        </a:spcAft>
                      </a:pPr>
                      <a:r>
                        <a:rPr lang="en-US" sz="1100" dirty="0">
                          <a:effectLst/>
                        </a:rPr>
                        <a:t>Protocol Amendment with Consent Changes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8471092"/>
                  </a:ext>
                </a:extLst>
              </a:tr>
              <a:tr h="0">
                <a:tc>
                  <a:txBody>
                    <a:bodyPr/>
                    <a:lstStyle/>
                    <a:p>
                      <a:pPr marL="0" marR="0">
                        <a:spcBef>
                          <a:spcPts val="0"/>
                        </a:spcBef>
                        <a:spcAft>
                          <a:spcPts val="0"/>
                        </a:spcAft>
                      </a:pPr>
                      <a:r>
                        <a:rPr lang="en-US" sz="1100" dirty="0">
                          <a:effectLst/>
                        </a:rPr>
                        <a:t>Protocol Amendment without Consent Changes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5233200"/>
                  </a:ext>
                </a:extLst>
              </a:tr>
              <a:tr h="0">
                <a:tc>
                  <a:txBody>
                    <a:bodyPr/>
                    <a:lstStyle/>
                    <a:p>
                      <a:pPr marL="0" marR="0">
                        <a:spcBef>
                          <a:spcPts val="0"/>
                        </a:spcBef>
                        <a:spcAft>
                          <a:spcPts val="0"/>
                        </a:spcAft>
                      </a:pPr>
                      <a:r>
                        <a:rPr lang="en-US" sz="1100">
                          <a:effectLst/>
                        </a:rPr>
                        <a:t>Budget or Contract Amendment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$450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8800076"/>
                  </a:ext>
                </a:extLst>
              </a:tr>
              <a:tr h="0">
                <a:tc>
                  <a:txBody>
                    <a:bodyPr/>
                    <a:lstStyle/>
                    <a:p>
                      <a:pPr marL="0" marR="0">
                        <a:spcBef>
                          <a:spcPts val="0"/>
                        </a:spcBef>
                        <a:spcAft>
                          <a:spcPts val="0"/>
                        </a:spcAft>
                      </a:pPr>
                      <a:r>
                        <a:rPr lang="en-US" sz="1100">
                          <a:effectLst/>
                        </a:rPr>
                        <a:t>LSUHSC IRB Amendment Review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See IRB Fee Schedule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9501996"/>
                  </a:ext>
                </a:extLst>
              </a:tr>
              <a:tr h="0">
                <a:tc>
                  <a:txBody>
                    <a:bodyPr/>
                    <a:lstStyle/>
                    <a:p>
                      <a:pPr marL="0" marR="0">
                        <a:spcBef>
                          <a:spcPts val="0"/>
                        </a:spcBef>
                        <a:spcAft>
                          <a:spcPts val="0"/>
                        </a:spcAft>
                      </a:pPr>
                      <a:r>
                        <a:rPr lang="en-US" sz="1100" dirty="0">
                          <a:effectLst/>
                        </a:rPr>
                        <a:t>LSUHSC IRB Renewal/Continuing Review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See IRB Fee Schedule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2593781"/>
                  </a:ext>
                </a:extLst>
              </a:tr>
              <a:tr h="0">
                <a:tc>
                  <a:txBody>
                    <a:bodyPr/>
                    <a:lstStyle/>
                    <a:p>
                      <a:pPr marL="0" marR="0">
                        <a:spcBef>
                          <a:spcPts val="0"/>
                        </a:spcBef>
                        <a:spcAft>
                          <a:spcPts val="0"/>
                        </a:spcAft>
                      </a:pPr>
                      <a:r>
                        <a:rPr lang="en-US" sz="1100">
                          <a:effectLst/>
                        </a:rPr>
                        <a:t>LSUHSC IBC Renewal/Continuing Review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682151"/>
                  </a:ext>
                </a:extLst>
              </a:tr>
              <a:tr h="0">
                <a:tc>
                  <a:txBody>
                    <a:bodyPr/>
                    <a:lstStyle/>
                    <a:p>
                      <a:pPr marL="0" marR="0">
                        <a:spcBef>
                          <a:spcPts val="0"/>
                        </a:spcBef>
                        <a:spcAft>
                          <a:spcPts val="0"/>
                        </a:spcAft>
                      </a:pPr>
                      <a:r>
                        <a:rPr lang="en-US" sz="1100">
                          <a:effectLst/>
                        </a:rPr>
                        <a:t>Monitoring Visit (Remote or On Site), Half 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9594485"/>
                  </a:ext>
                </a:extLst>
              </a:tr>
              <a:tr h="0">
                <a:tc>
                  <a:txBody>
                    <a:bodyPr/>
                    <a:lstStyle/>
                    <a:p>
                      <a:pPr marL="0" marR="0">
                        <a:spcBef>
                          <a:spcPts val="0"/>
                        </a:spcBef>
                        <a:spcAft>
                          <a:spcPts val="0"/>
                        </a:spcAft>
                      </a:pPr>
                      <a:r>
                        <a:rPr lang="en-US" sz="1100">
                          <a:effectLst/>
                        </a:rPr>
                        <a:t>Monitoring Visit (Remote or On Site), Full 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037827"/>
                  </a:ext>
                </a:extLst>
              </a:tr>
              <a:tr h="0">
                <a:tc>
                  <a:txBody>
                    <a:bodyPr/>
                    <a:lstStyle/>
                    <a:p>
                      <a:pPr marL="0" marR="0">
                        <a:spcBef>
                          <a:spcPts val="0"/>
                        </a:spcBef>
                        <a:spcAft>
                          <a:spcPts val="0"/>
                        </a:spcAft>
                      </a:pPr>
                      <a:r>
                        <a:rPr lang="en-US" sz="1100">
                          <a:effectLst/>
                        </a:rPr>
                        <a:t>Monitor Change Fee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6632170"/>
                  </a:ext>
                </a:extLst>
              </a:tr>
              <a:tr h="0">
                <a:tc>
                  <a:txBody>
                    <a:bodyPr/>
                    <a:lstStyle/>
                    <a:p>
                      <a:pPr marL="0" marR="0">
                        <a:spcBef>
                          <a:spcPts val="0"/>
                        </a:spcBef>
                        <a:spcAft>
                          <a:spcPts val="0"/>
                        </a:spcAft>
                      </a:pPr>
                      <a:r>
                        <a:rPr lang="en-US" sz="1100">
                          <a:effectLst/>
                        </a:rPr>
                        <a:t>Sponsor-Directed Audit, per 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190218"/>
                  </a:ext>
                </a:extLst>
              </a:tr>
              <a:tr h="0">
                <a:tc>
                  <a:txBody>
                    <a:bodyPr/>
                    <a:lstStyle/>
                    <a:p>
                      <a:pPr marL="0" marR="0">
                        <a:spcBef>
                          <a:spcPts val="0"/>
                        </a:spcBef>
                        <a:spcAft>
                          <a:spcPts val="0"/>
                        </a:spcAft>
                      </a:pPr>
                      <a:r>
                        <a:rPr lang="en-US" sz="1100">
                          <a:effectLst/>
                        </a:rPr>
                        <a:t>FDA-Directed Audit, per 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$2,000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5150543"/>
                  </a:ext>
                </a:extLst>
              </a:tr>
              <a:tr h="0">
                <a:tc>
                  <a:txBody>
                    <a:bodyPr/>
                    <a:lstStyle/>
                    <a:p>
                      <a:pPr marL="0" marR="0">
                        <a:spcBef>
                          <a:spcPts val="0"/>
                        </a:spcBef>
                        <a:spcAft>
                          <a:spcPts val="0"/>
                        </a:spcAft>
                      </a:pPr>
                      <a:r>
                        <a:rPr lang="en-US" sz="1100">
                          <a:effectLst/>
                        </a:rPr>
                        <a:t>SAE Reporting, per event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5162707"/>
                  </a:ext>
                </a:extLst>
              </a:tr>
              <a:tr h="0">
                <a:tc>
                  <a:txBody>
                    <a:bodyPr/>
                    <a:lstStyle/>
                    <a:p>
                      <a:pPr marL="0" marR="0">
                        <a:spcBef>
                          <a:spcPts val="0"/>
                        </a:spcBef>
                        <a:spcAft>
                          <a:spcPts val="0"/>
                        </a:spcAft>
                      </a:pPr>
                      <a:r>
                        <a:rPr lang="en-US" sz="1100">
                          <a:effectLst/>
                        </a:rPr>
                        <a:t>Document Storage Fee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$750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6800811"/>
                  </a:ext>
                </a:extLst>
              </a:tr>
              <a:tr h="0">
                <a:tc>
                  <a:txBody>
                    <a:bodyPr/>
                    <a:lstStyle/>
                    <a:p>
                      <a:pPr marL="0" marR="0">
                        <a:spcBef>
                          <a:spcPts val="0"/>
                        </a:spcBef>
                        <a:spcAft>
                          <a:spcPts val="0"/>
                        </a:spcAft>
                      </a:pPr>
                      <a:r>
                        <a:rPr lang="en-US" sz="1100">
                          <a:effectLst/>
                        </a:rPr>
                        <a:t>Administrative Close-Out and Visit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5504973"/>
                  </a:ext>
                </a:extLst>
              </a:tr>
              <a:tr h="0">
                <a:tc>
                  <a:txBody>
                    <a:bodyPr/>
                    <a:lstStyle/>
                    <a:p>
                      <a:pPr marL="0" marR="0">
                        <a:spcBef>
                          <a:spcPts val="0"/>
                        </a:spcBef>
                        <a:spcAft>
                          <a:spcPts val="0"/>
                        </a:spcAft>
                      </a:pPr>
                      <a:r>
                        <a:rPr lang="en-US" sz="1100">
                          <a:effectLst/>
                        </a:rPr>
                        <a:t>Reconsent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0547587"/>
                  </a:ext>
                </a:extLst>
              </a:tr>
              <a:tr h="0">
                <a:tc>
                  <a:txBody>
                    <a:bodyPr/>
                    <a:lstStyle/>
                    <a:p>
                      <a:pPr marL="0" marR="0">
                        <a:spcBef>
                          <a:spcPts val="0"/>
                        </a:spcBef>
                        <a:spcAft>
                          <a:spcPts val="0"/>
                        </a:spcAft>
                      </a:pPr>
                      <a:r>
                        <a:rPr lang="en-US" sz="1100">
                          <a:effectLst/>
                        </a:rPr>
                        <a:t>Lab Set-Up/Specimen Storage Fee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$750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3692495"/>
                  </a:ext>
                </a:extLst>
              </a:tr>
              <a:tr h="0">
                <a:tc>
                  <a:txBody>
                    <a:bodyPr/>
                    <a:lstStyle/>
                    <a:p>
                      <a:pPr marL="0" marR="0">
                        <a:spcBef>
                          <a:spcPts val="0"/>
                        </a:spcBef>
                        <a:spcAft>
                          <a:spcPts val="0"/>
                        </a:spcAft>
                      </a:pPr>
                      <a:r>
                        <a:rPr lang="en-US" sz="1100">
                          <a:effectLst/>
                        </a:rPr>
                        <a:t>Clinical Trial Management System (LSUHN Only)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5844292"/>
                  </a:ext>
                </a:extLst>
              </a:tr>
              <a:tr h="0">
                <a:tc>
                  <a:txBody>
                    <a:bodyPr/>
                    <a:lstStyle/>
                    <a:p>
                      <a:pPr marL="0" marR="0">
                        <a:spcBef>
                          <a:spcPts val="0"/>
                        </a:spcBef>
                        <a:spcAft>
                          <a:spcPts val="0"/>
                        </a:spcAft>
                      </a:pPr>
                      <a:r>
                        <a:rPr lang="en-US" sz="1100">
                          <a:effectLst/>
                        </a:rPr>
                        <a:t>eRegulatory System (LSUHN Only)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9649824"/>
                  </a:ext>
                </a:extLst>
              </a:tr>
              <a:tr h="0">
                <a:tc>
                  <a:txBody>
                    <a:bodyPr/>
                    <a:lstStyle/>
                    <a:p>
                      <a:pPr marL="0" marR="0">
                        <a:spcBef>
                          <a:spcPts val="0"/>
                        </a:spcBef>
                        <a:spcAft>
                          <a:spcPts val="0"/>
                        </a:spcAft>
                      </a:pPr>
                      <a:r>
                        <a:rPr lang="en-US" sz="1100">
                          <a:effectLst/>
                        </a:rPr>
                        <a:t>LSUHN Clinic Room Rate, per visit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$130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6952525"/>
                  </a:ext>
                </a:extLst>
              </a:tr>
            </a:tbl>
          </a:graphicData>
        </a:graphic>
      </p:graphicFrame>
      <p:sp>
        <p:nvSpPr>
          <p:cNvPr id="6" name="TextBox 5">
            <a:extLst>
              <a:ext uri="{FF2B5EF4-FFF2-40B4-BE49-F238E27FC236}">
                <a16:creationId xmlns:a16="http://schemas.microsoft.com/office/drawing/2014/main" id="{5F2F0730-5F98-CB90-E899-DB30C5C541D8}"/>
              </a:ext>
            </a:extLst>
          </p:cNvPr>
          <p:cNvSpPr txBox="1"/>
          <p:nvPr/>
        </p:nvSpPr>
        <p:spPr>
          <a:xfrm>
            <a:off x="426128" y="1289092"/>
            <a:ext cx="8374964" cy="1754326"/>
          </a:xfrm>
          <a:prstGeom prst="rect">
            <a:avLst/>
          </a:prstGeom>
          <a:noFill/>
        </p:spPr>
        <p:txBody>
          <a:bodyPr wrap="square">
            <a:spAutoFit/>
          </a:bodyPr>
          <a:lstStyle/>
          <a:p>
            <a:r>
              <a:rPr lang="en-US" dirty="0"/>
              <a:t>Invoiceable Costs are expenses that may or may not occur during the conduct of a study. If the activity or procedure occurs, the study team would invoice the sponsor. The invoiceable fees are not included in the total expected Sponsor contribution because they may or may not occur. LSU Health has developed a standard set of invoiceable fees which should be included in the budget for all industry-sponsored clinical trials, as applicable. </a:t>
            </a:r>
          </a:p>
        </p:txBody>
      </p:sp>
    </p:spTree>
    <p:extLst>
      <p:ext uri="{BB962C8B-B14F-4D97-AF65-F5344CB8AC3E}">
        <p14:creationId xmlns:p14="http://schemas.microsoft.com/office/powerpoint/2010/main" val="3494694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Budget Summary</a:t>
            </a:r>
          </a:p>
        </p:txBody>
      </p:sp>
      <p:sp>
        <p:nvSpPr>
          <p:cNvPr id="4" name="Slide Number Placeholder 3"/>
          <p:cNvSpPr>
            <a:spLocks noGrp="1"/>
          </p:cNvSpPr>
          <p:nvPr>
            <p:ph type="sldNum" sz="quarter" idx="12"/>
          </p:nvPr>
        </p:nvSpPr>
        <p:spPr/>
        <p:txBody>
          <a:bodyPr/>
          <a:lstStyle/>
          <a:p>
            <a:fld id="{FC90DB9D-1392-4FC2-903F-60147DD10F4C}" type="slidenum">
              <a:rPr lang="en-US" smtClean="0"/>
              <a:t>13</a:t>
            </a:fld>
            <a:endParaRPr lang="en-US" dirty="0"/>
          </a:p>
        </p:txBody>
      </p:sp>
      <p:sp>
        <p:nvSpPr>
          <p:cNvPr id="5" name="TextBox 4">
            <a:extLst>
              <a:ext uri="{FF2B5EF4-FFF2-40B4-BE49-F238E27FC236}">
                <a16:creationId xmlns:a16="http://schemas.microsoft.com/office/drawing/2014/main" id="{47CC147D-6B38-0D53-3477-CD431375E1BE}"/>
              </a:ext>
            </a:extLst>
          </p:cNvPr>
          <p:cNvSpPr txBox="1"/>
          <p:nvPr/>
        </p:nvSpPr>
        <p:spPr>
          <a:xfrm>
            <a:off x="177553" y="1351482"/>
            <a:ext cx="2942128" cy="3139321"/>
          </a:xfrm>
          <a:prstGeom prst="rect">
            <a:avLst/>
          </a:prstGeom>
          <a:noFill/>
        </p:spPr>
        <p:txBody>
          <a:bodyPr wrap="square">
            <a:spAutoFit/>
          </a:bodyPr>
          <a:lstStyle/>
          <a:p>
            <a:r>
              <a:rPr lang="en-US" dirty="0"/>
              <a:t>The budget summary, specific to LSUHSC, outlines the total costs of the project and allocates those costs into categories need for account setup. This is a high-level overview of what the actual costs of project are expected to be as compared to the funds provided by the Sponsor. </a:t>
            </a:r>
          </a:p>
        </p:txBody>
      </p:sp>
      <p:graphicFrame>
        <p:nvGraphicFramePr>
          <p:cNvPr id="7" name="Table 6">
            <a:extLst>
              <a:ext uri="{FF2B5EF4-FFF2-40B4-BE49-F238E27FC236}">
                <a16:creationId xmlns:a16="http://schemas.microsoft.com/office/drawing/2014/main" id="{6401ED56-D6A7-307B-EBBE-2A63C03E2DB5}"/>
              </a:ext>
            </a:extLst>
          </p:cNvPr>
          <p:cNvGraphicFramePr>
            <a:graphicFrameLocks noGrp="1"/>
          </p:cNvGraphicFramePr>
          <p:nvPr>
            <p:extLst>
              <p:ext uri="{D42A27DB-BD31-4B8C-83A1-F6EECF244321}">
                <p14:modId xmlns:p14="http://schemas.microsoft.com/office/powerpoint/2010/main" val="1387158874"/>
              </p:ext>
            </p:extLst>
          </p:nvPr>
        </p:nvGraphicFramePr>
        <p:xfrm>
          <a:off x="3060988" y="1351482"/>
          <a:ext cx="5926665" cy="4449999"/>
        </p:xfrm>
        <a:graphic>
          <a:graphicData uri="http://schemas.openxmlformats.org/drawingml/2006/table">
            <a:tbl>
              <a:tblPr/>
              <a:tblGrid>
                <a:gridCol w="1358065">
                  <a:extLst>
                    <a:ext uri="{9D8B030D-6E8A-4147-A177-3AD203B41FA5}">
                      <a16:colId xmlns:a16="http://schemas.microsoft.com/office/drawing/2014/main" val="114122950"/>
                    </a:ext>
                  </a:extLst>
                </a:gridCol>
                <a:gridCol w="1602139">
                  <a:extLst>
                    <a:ext uri="{9D8B030D-6E8A-4147-A177-3AD203B41FA5}">
                      <a16:colId xmlns:a16="http://schemas.microsoft.com/office/drawing/2014/main" val="546739866"/>
                    </a:ext>
                  </a:extLst>
                </a:gridCol>
                <a:gridCol w="400535">
                  <a:extLst>
                    <a:ext uri="{9D8B030D-6E8A-4147-A177-3AD203B41FA5}">
                      <a16:colId xmlns:a16="http://schemas.microsoft.com/office/drawing/2014/main" val="3737978926"/>
                    </a:ext>
                  </a:extLst>
                </a:gridCol>
                <a:gridCol w="813586">
                  <a:extLst>
                    <a:ext uri="{9D8B030D-6E8A-4147-A177-3AD203B41FA5}">
                      <a16:colId xmlns:a16="http://schemas.microsoft.com/office/drawing/2014/main" val="2981870048"/>
                    </a:ext>
                  </a:extLst>
                </a:gridCol>
                <a:gridCol w="988820">
                  <a:extLst>
                    <a:ext uri="{9D8B030D-6E8A-4147-A177-3AD203B41FA5}">
                      <a16:colId xmlns:a16="http://schemas.microsoft.com/office/drawing/2014/main" val="2541845053"/>
                    </a:ext>
                  </a:extLst>
                </a:gridCol>
                <a:gridCol w="763520">
                  <a:extLst>
                    <a:ext uri="{9D8B030D-6E8A-4147-A177-3AD203B41FA5}">
                      <a16:colId xmlns:a16="http://schemas.microsoft.com/office/drawing/2014/main" val="75530581"/>
                    </a:ext>
                  </a:extLst>
                </a:gridCol>
              </a:tblGrid>
              <a:tr h="143437">
                <a:tc gridSpan="6">
                  <a:txBody>
                    <a:bodyPr/>
                    <a:lstStyle/>
                    <a:p>
                      <a:pPr algn="ctr" fontAlgn="ctr"/>
                      <a:r>
                        <a:rPr lang="en-US" sz="1000" b="1" i="0" u="none" strike="noStrike" dirty="0">
                          <a:solidFill>
                            <a:srgbClr val="000000"/>
                          </a:solidFill>
                          <a:effectLst/>
                          <a:latin typeface="Calibri" panose="020F0502020204030204" pitchFamily="34" charset="0"/>
                        </a:rPr>
                        <a:t>SPONSORED PROJECTS ACCOUNT BREAKDOWN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5EB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58126457"/>
                  </a:ext>
                </a:extLst>
              </a:tr>
              <a:tr h="114749">
                <a:tc gridSpan="6">
                  <a:txBody>
                    <a:bodyPr/>
                    <a:lstStyle/>
                    <a:p>
                      <a:pPr algn="l" fontAlgn="ctr"/>
                      <a:r>
                        <a:rPr lang="en-US" sz="800" b="1" i="0" u="none" strike="noStrike">
                          <a:solidFill>
                            <a:srgbClr val="000000"/>
                          </a:solidFill>
                          <a:effectLst/>
                          <a:latin typeface="Calibri" panose="020F0502020204030204" pitchFamily="34" charset="0"/>
                        </a:rPr>
                        <a:t>PERSONNEL COSTS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5EB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24897885"/>
                  </a:ext>
                </a:extLst>
              </a:tr>
              <a:tr h="254673">
                <a:tc>
                  <a:txBody>
                    <a:bodyPr/>
                    <a:lstStyle/>
                    <a:p>
                      <a:pPr algn="ctr" fontAlgn="ctr"/>
                      <a:r>
                        <a:rPr lang="en-US" sz="800" b="1" i="0" u="none" strike="noStrike">
                          <a:solidFill>
                            <a:srgbClr val="000000"/>
                          </a:solidFill>
                          <a:effectLst/>
                          <a:latin typeface="Calibri" panose="020F0502020204030204" pitchFamily="34" charset="0"/>
                        </a:rPr>
                        <a:t>Position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Calibri" panose="020F0502020204030204" pitchFamily="34" charset="0"/>
                        </a:rPr>
                        <a:t>% Effort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Salary Requested </a:t>
                      </a:r>
                      <a:r>
                        <a:rPr lang="en-US" sz="800" b="0" i="0" u="none" strike="noStrike">
                          <a:solidFill>
                            <a:srgbClr val="002060"/>
                          </a:solidFill>
                          <a:effectLst/>
                          <a:latin typeface="Calibri" panose="020F0502020204030204" pitchFamily="34" charset="0"/>
                        </a:rPr>
                        <a:t>500001</a:t>
                      </a:r>
                      <a:endParaRPr lang="en-US" sz="8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Fringe Requested </a:t>
                      </a:r>
                      <a:r>
                        <a:rPr lang="en-US" sz="800" b="0" i="0" u="none" strike="noStrike">
                          <a:solidFill>
                            <a:srgbClr val="002060"/>
                          </a:solidFill>
                          <a:effectLst/>
                          <a:latin typeface="Calibri" panose="020F0502020204030204" pitchFamily="34" charset="0"/>
                        </a:rPr>
                        <a:t>510000</a:t>
                      </a:r>
                      <a:endParaRPr lang="en-US" sz="8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Total</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635686"/>
                  </a:ext>
                </a:extLst>
              </a:tr>
              <a:tr h="114749">
                <a:tc>
                  <a:txBody>
                    <a:bodyPr/>
                    <a:lstStyle/>
                    <a:p>
                      <a:pPr algn="l" fontAlgn="b"/>
                      <a:r>
                        <a:rPr lang="en-US" sz="800" b="0" i="0" u="none" strike="noStrike">
                          <a:solidFill>
                            <a:srgbClr val="000000"/>
                          </a:solidFill>
                          <a:effectLst/>
                          <a:latin typeface="Calibri" panose="020F0502020204030204" pitchFamily="34" charset="0"/>
                        </a:rPr>
                        <a:t>PI</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3">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3" hMerge="1">
                  <a:txBody>
                    <a:bodyPr/>
                    <a:lstStyle/>
                    <a:p>
                      <a:endParaRPr lang="en-US"/>
                    </a:p>
                  </a:txBody>
                  <a:tcPr/>
                </a:tc>
                <a:tc rowSpan="3" hMerge="1">
                  <a:txBody>
                    <a:bodyPr/>
                    <a:lstStyle/>
                    <a:p>
                      <a:endParaRPr lang="en-US"/>
                    </a:p>
                  </a:txBody>
                  <a:tcPr/>
                </a:tc>
                <a:extLst>
                  <a:ext uri="{0D108BD9-81ED-4DB2-BD59-A6C34878D82A}">
                    <a16:rowId xmlns:a16="http://schemas.microsoft.com/office/drawing/2014/main" val="1750668000"/>
                  </a:ext>
                </a:extLst>
              </a:tr>
              <a:tr h="114749">
                <a:tc>
                  <a:txBody>
                    <a:bodyPr/>
                    <a:lstStyle/>
                    <a:p>
                      <a:pPr algn="l" fontAlgn="b"/>
                      <a:r>
                        <a:rPr lang="en-US" sz="800" b="0" i="0" u="none" strike="noStrike">
                          <a:solidFill>
                            <a:srgbClr val="000000"/>
                          </a:solidFill>
                          <a:effectLst/>
                          <a:latin typeface="Calibri" panose="020F0502020204030204" pitchFamily="34" charset="0"/>
                        </a:rPr>
                        <a:t>Clinical Research Coordintor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472756720"/>
                  </a:ext>
                </a:extLst>
              </a:tr>
              <a:tr h="114749">
                <a:tc>
                  <a:txBody>
                    <a:bodyPr/>
                    <a:lstStyle/>
                    <a:p>
                      <a:pPr algn="l" fontAlgn="b"/>
                      <a:r>
                        <a:rPr lang="en-US" sz="800" b="0" i="0" u="none" strike="noStrike">
                          <a:solidFill>
                            <a:srgbClr val="000000"/>
                          </a:solidFill>
                          <a:effectLst/>
                          <a:latin typeface="Calibri" panose="020F0502020204030204" pitchFamily="34" charset="0"/>
                        </a:rPr>
                        <a:t>Co-Investigator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474763051"/>
                  </a:ext>
                </a:extLst>
              </a:tr>
              <a:tr h="229499">
                <a:tc gridSpan="3">
                  <a:txBody>
                    <a:bodyPr/>
                    <a:lstStyle/>
                    <a:p>
                      <a:pPr algn="r" fontAlgn="b"/>
                      <a:r>
                        <a:rPr lang="en-US" sz="800" b="1" i="1" u="none" strike="noStrike">
                          <a:solidFill>
                            <a:srgbClr val="000000"/>
                          </a:solidFill>
                          <a:effectLst/>
                          <a:latin typeface="Calibri" panose="020F0502020204030204" pitchFamily="34" charset="0"/>
                        </a:rPr>
                        <a:t>Subtotal Personnel Costs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ctr" fontAlgn="b"/>
                      <a:r>
                        <a:rPr lang="en-US" sz="800" b="1" i="0" u="none" strike="noStrike">
                          <a:solidFill>
                            <a:srgbClr val="000000"/>
                          </a:solidFill>
                          <a:effectLst/>
                          <a:latin typeface="Calibri" panose="020F0502020204030204" pitchFamily="34" charset="0"/>
                        </a:rPr>
                        <a:t> $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 $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 $                            -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5709763"/>
                  </a:ext>
                </a:extLst>
              </a:tr>
              <a:tr h="114749">
                <a:tc gridSpan="6">
                  <a:txBody>
                    <a:bodyPr/>
                    <a:lstStyle/>
                    <a:p>
                      <a:pPr algn="l" fontAlgn="ctr"/>
                      <a:r>
                        <a:rPr lang="en-US" sz="800" b="1" i="0" u="none" strike="noStrike">
                          <a:solidFill>
                            <a:srgbClr val="000000"/>
                          </a:solidFill>
                          <a:effectLst/>
                          <a:latin typeface="Calibri" panose="020F0502020204030204" pitchFamily="34" charset="0"/>
                        </a:rPr>
                        <a:t>OPERATING SERVICES COSTS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5EB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0632632"/>
                  </a:ext>
                </a:extLst>
              </a:tr>
              <a:tr h="114749">
                <a:tc>
                  <a:txBody>
                    <a:bodyPr/>
                    <a:lstStyle/>
                    <a:p>
                      <a:pPr algn="ctr" fontAlgn="b"/>
                      <a:r>
                        <a:rPr lang="en-US" sz="800" b="0" i="0" u="none" strike="noStrike">
                          <a:solidFill>
                            <a:srgbClr val="002060"/>
                          </a:solidFill>
                          <a:effectLst/>
                          <a:latin typeface="Calibri" panose="020F0502020204030204" pitchFamily="34" charset="0"/>
                        </a:rPr>
                        <a:t>540000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Supplies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9647657"/>
                  </a:ext>
                </a:extLst>
              </a:tr>
              <a:tr h="114749">
                <a:tc>
                  <a:txBody>
                    <a:bodyPr/>
                    <a:lstStyle/>
                    <a:p>
                      <a:pPr algn="ctr" fontAlgn="b"/>
                      <a:r>
                        <a:rPr lang="en-US" sz="800" b="0" i="0" u="none" strike="noStrike">
                          <a:solidFill>
                            <a:srgbClr val="002060"/>
                          </a:solidFill>
                          <a:effectLst/>
                          <a:latin typeface="Calibri" panose="020F0502020204030204" pitchFamily="34" charset="0"/>
                        </a:rPr>
                        <a:t>520000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Travel</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07641238"/>
                  </a:ext>
                </a:extLst>
              </a:tr>
              <a:tr h="114749">
                <a:tc>
                  <a:txBody>
                    <a:bodyPr/>
                    <a:lstStyle/>
                    <a:p>
                      <a:pPr algn="ctr" fontAlgn="b"/>
                      <a:r>
                        <a:rPr lang="en-US" sz="800" b="0" i="0" u="none" strike="noStrike">
                          <a:solidFill>
                            <a:srgbClr val="002060"/>
                          </a:solidFill>
                          <a:effectLst/>
                          <a:latin typeface="Calibri" panose="020F0502020204030204" pitchFamily="34" charset="0"/>
                        </a:rPr>
                        <a:t>530000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Consultants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6738386"/>
                  </a:ext>
                </a:extLst>
              </a:tr>
              <a:tr h="114749">
                <a:tc>
                  <a:txBody>
                    <a:bodyPr/>
                    <a:lstStyle/>
                    <a:p>
                      <a:pPr algn="ctr" fontAlgn="b"/>
                      <a:r>
                        <a:rPr lang="en-US" sz="800" b="0" i="0" u="none" strike="noStrike">
                          <a:solidFill>
                            <a:srgbClr val="002060"/>
                          </a:solidFill>
                          <a:effectLst/>
                          <a:latin typeface="Calibri" panose="020F0502020204030204" pitchFamily="34" charset="0"/>
                        </a:rPr>
                        <a:t>560000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Other</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7193224"/>
                  </a:ext>
                </a:extLst>
              </a:tr>
              <a:tr h="114749">
                <a:tc>
                  <a:txBody>
                    <a:bodyPr/>
                    <a:lstStyle/>
                    <a:p>
                      <a:pPr algn="ctr" fontAlgn="b"/>
                      <a:r>
                        <a:rPr lang="en-US" sz="800" b="0" i="0" u="none" strike="noStrike">
                          <a:solidFill>
                            <a:srgbClr val="002060"/>
                          </a:solidFill>
                          <a:effectLst/>
                          <a:latin typeface="Calibri" panose="020F0502020204030204" pitchFamily="34" charset="0"/>
                        </a:rPr>
                        <a:t>570000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Equipment</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63834109"/>
                  </a:ext>
                </a:extLst>
              </a:tr>
              <a:tr h="114749">
                <a:tc>
                  <a:txBody>
                    <a:bodyPr/>
                    <a:lstStyle/>
                    <a:p>
                      <a:pPr algn="ctr" fontAlgn="b"/>
                      <a:r>
                        <a:rPr lang="en-US" sz="800" b="0" i="0" u="none" strike="noStrike">
                          <a:solidFill>
                            <a:srgbClr val="002060"/>
                          </a:solidFill>
                          <a:effectLst/>
                          <a:latin typeface="Calibri" panose="020F0502020204030204" pitchFamily="34" charset="0"/>
                        </a:rPr>
                        <a:t>530000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Operating Services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97653980"/>
                  </a:ext>
                </a:extLst>
              </a:tr>
              <a:tr h="114749">
                <a:tc>
                  <a:txBody>
                    <a:bodyPr/>
                    <a:lstStyle/>
                    <a:p>
                      <a:pPr algn="ctr" fontAlgn="b"/>
                      <a:r>
                        <a:rPr lang="en-US" sz="800" b="0" i="0" u="none" strike="noStrike">
                          <a:solidFill>
                            <a:srgbClr val="002060"/>
                          </a:solidFill>
                          <a:effectLst/>
                          <a:latin typeface="Calibri" panose="020F0502020204030204" pitchFamily="34" charset="0"/>
                        </a:rPr>
                        <a:t>550000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Subcontract [Hospital/Clinic]</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54015391"/>
                  </a:ext>
                </a:extLst>
              </a:tr>
              <a:tr h="114749">
                <a:tc>
                  <a:txBody>
                    <a:bodyPr/>
                    <a:lstStyle/>
                    <a:p>
                      <a:pPr algn="ctr" fontAlgn="b"/>
                      <a:r>
                        <a:rPr lang="en-US" sz="800" b="0" i="0" u="none" strike="noStrike">
                          <a:solidFill>
                            <a:srgbClr val="002060"/>
                          </a:solidFill>
                          <a:effectLst/>
                          <a:latin typeface="Calibri" panose="020F0502020204030204" pitchFamily="34" charset="0"/>
                        </a:rPr>
                        <a:t>550000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Subcontract [Hospital/Clinic]</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sng"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996077"/>
                  </a:ext>
                </a:extLst>
              </a:tr>
              <a:tr h="114749">
                <a:tc>
                  <a:txBody>
                    <a:bodyPr/>
                    <a:lstStyle/>
                    <a:p>
                      <a:pPr algn="ctr" fontAlgn="b"/>
                      <a:r>
                        <a:rPr lang="en-US" sz="800" b="0" i="0" u="none" strike="noStrike">
                          <a:solidFill>
                            <a:srgbClr val="00206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1" i="1" u="none" strike="noStrike">
                          <a:solidFill>
                            <a:srgbClr val="000000"/>
                          </a:solidFill>
                          <a:effectLst/>
                          <a:latin typeface="Calibri" panose="020F0502020204030204" pitchFamily="34" charset="0"/>
                        </a:rPr>
                        <a:t>Subtotal Operating Services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80474370"/>
                  </a:ext>
                </a:extLst>
              </a:tr>
              <a:tr h="114749">
                <a:tc gridSpan="6">
                  <a:txBody>
                    <a:bodyPr/>
                    <a:lstStyle/>
                    <a:p>
                      <a:pPr algn="l" fontAlgn="b"/>
                      <a:r>
                        <a:rPr lang="en-US" sz="800" b="1" i="0" u="none" strike="noStrike">
                          <a:solidFill>
                            <a:srgbClr val="000000"/>
                          </a:solidFill>
                          <a:effectLst/>
                          <a:latin typeface="Calibri" panose="020F0502020204030204" pitchFamily="34" charset="0"/>
                        </a:rPr>
                        <a:t>LSUHSC TOTAL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5EB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2895988"/>
                  </a:ext>
                </a:extLst>
              </a:tr>
              <a:tr h="114749">
                <a:tc>
                  <a:txBody>
                    <a:bodyPr/>
                    <a:lstStyle/>
                    <a:p>
                      <a:pPr algn="ctr" fontAlgn="b"/>
                      <a:r>
                        <a:rPr lang="en-US" sz="800" b="0" i="0" u="none" strike="noStrike">
                          <a:solidFill>
                            <a:srgbClr val="00206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Modified TOTAL Direct Costs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43947955"/>
                  </a:ext>
                </a:extLst>
              </a:tr>
              <a:tr h="114749">
                <a:tc>
                  <a:txBody>
                    <a:bodyPr/>
                    <a:lstStyle/>
                    <a:p>
                      <a:pPr algn="ctr" fontAlgn="b"/>
                      <a:r>
                        <a:rPr lang="en-US" sz="800" b="0" i="0" u="none" strike="noStrike">
                          <a:solidFill>
                            <a:srgbClr val="002060"/>
                          </a:solidFill>
                          <a:effectLst/>
                          <a:latin typeface="Calibri" panose="020F0502020204030204" pitchFamily="34" charset="0"/>
                        </a:rPr>
                        <a:t>510000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LSUHSC Start-Up Fee</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2330589"/>
                  </a:ext>
                </a:extLst>
              </a:tr>
              <a:tr h="114749">
                <a:tc>
                  <a:txBody>
                    <a:bodyPr/>
                    <a:lstStyle/>
                    <a:p>
                      <a:pPr algn="ctr" fontAlgn="b"/>
                      <a:r>
                        <a:rPr lang="en-US" sz="800" b="0" i="0" u="none" strike="noStrike">
                          <a:solidFill>
                            <a:srgbClr val="002060"/>
                          </a:solidFill>
                          <a:effectLst/>
                          <a:latin typeface="Calibri" panose="020F0502020204030204" pitchFamily="34" charset="0"/>
                        </a:rPr>
                        <a:t>590000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TOTAL Indirect Costs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2623267"/>
                  </a:ext>
                </a:extLst>
              </a:tr>
              <a:tr h="114749">
                <a:tc>
                  <a:txBody>
                    <a:bodyPr/>
                    <a:lstStyle/>
                    <a:p>
                      <a:pPr algn="ctr" fontAlgn="b"/>
                      <a:r>
                        <a:rPr lang="en-US" sz="800" b="0" i="0" u="none" strike="noStrike">
                          <a:solidFill>
                            <a:srgbClr val="002060"/>
                          </a:solidFill>
                          <a:effectLst/>
                          <a:latin typeface="Calibri" panose="020F0502020204030204" pitchFamily="34" charset="0"/>
                        </a:rPr>
                        <a:t>530000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IRB Service Charge</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6111532"/>
                  </a:ext>
                </a:extLst>
              </a:tr>
              <a:tr h="114749">
                <a:tc>
                  <a:txBody>
                    <a:bodyPr/>
                    <a:lstStyle/>
                    <a:p>
                      <a:pPr algn="ctr" fontAlgn="b"/>
                      <a:r>
                        <a:rPr lang="en-US" sz="800" b="0" i="0" u="none" strike="noStrike">
                          <a:solidFill>
                            <a:srgbClr val="002060"/>
                          </a:solidFill>
                          <a:effectLst/>
                          <a:latin typeface="Calibri" panose="020F0502020204030204" pitchFamily="34" charset="0"/>
                        </a:rPr>
                        <a:t>530000</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Patient Incentives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dbl"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2549448"/>
                  </a:ext>
                </a:extLst>
              </a:tr>
              <a:tr h="114749">
                <a:tc>
                  <a:txBody>
                    <a:bodyPr/>
                    <a:lstStyle/>
                    <a:p>
                      <a:pPr algn="ctr" fontAlgn="b"/>
                      <a:r>
                        <a:rPr lang="en-US" sz="800" b="0" i="0" u="none" strike="noStrike">
                          <a:solidFill>
                            <a:srgbClr val="00206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TOTAL ANTICIPATED STUDY COSTS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a:txBody>
                    <a:bodyPr/>
                    <a:lstStyle/>
                    <a:p>
                      <a:pPr algn="r" fontAlgn="b"/>
                      <a:r>
                        <a:rPr lang="en-US" sz="800" b="1"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6720121"/>
                  </a:ext>
                </a:extLst>
              </a:tr>
              <a:tr h="114749">
                <a:tc gridSpan="6">
                  <a:txBody>
                    <a:bodyPr/>
                    <a:lstStyle/>
                    <a:p>
                      <a:pPr algn="l" fontAlgn="b"/>
                      <a:r>
                        <a:rPr lang="en-US" sz="800" b="1" i="0" u="none" strike="noStrike">
                          <a:solidFill>
                            <a:srgbClr val="000000"/>
                          </a:solidFill>
                          <a:effectLst/>
                          <a:latin typeface="Calibri" panose="020F0502020204030204" pitchFamily="34" charset="0"/>
                        </a:rPr>
                        <a:t>REVENUE FROM SPONSOR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5EB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1794589"/>
                  </a:ext>
                </a:extLst>
              </a:tr>
              <a:tr h="114749">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Subtotal Per Patient Cost</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493623"/>
                  </a:ext>
                </a:extLst>
              </a:tr>
              <a:tr h="114749">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Site Start-Up Fee</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7869514"/>
                  </a:ext>
                </a:extLst>
              </a:tr>
              <a:tr h="114749">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LSUHSC IRB Fee</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5891689"/>
                  </a:ext>
                </a:extLst>
              </a:tr>
              <a:tr h="114749">
                <a:tc>
                  <a:txBody>
                    <a:bodyPr/>
                    <a:lstStyle/>
                    <a:p>
                      <a:pPr algn="ctr" fontAlgn="b"/>
                      <a:r>
                        <a:rPr lang="en-US" sz="800" b="0" i="0" u="none" strike="noStrike">
                          <a:solidFill>
                            <a:srgbClr val="00000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Study Closeout Fee</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dbl" strike="noStrike">
                          <a:solidFill>
                            <a:srgbClr val="000000"/>
                          </a:solidFill>
                          <a:effectLst/>
                          <a:latin typeface="Calibri" panose="020F050202020403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1483012"/>
                  </a:ext>
                </a:extLst>
              </a:tr>
              <a:tr h="114749">
                <a:tc>
                  <a:txBody>
                    <a:bodyPr/>
                    <a:lstStyle/>
                    <a:p>
                      <a:pPr algn="ctr" fontAlgn="b"/>
                      <a:r>
                        <a:rPr lang="en-US" sz="800" b="0" i="0" u="none" strike="noStrike">
                          <a:solidFill>
                            <a:srgbClr val="00206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ANTICIPATED FUNDING BY SPONSOR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1" i="0" u="none" strike="noStrike">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8388144"/>
                  </a:ext>
                </a:extLst>
              </a:tr>
              <a:tr h="229499">
                <a:tc>
                  <a:txBody>
                    <a:bodyPr/>
                    <a:lstStyle/>
                    <a:p>
                      <a:pPr algn="ctr" fontAlgn="b"/>
                      <a:r>
                        <a:rPr lang="en-US" sz="800" b="0" i="0" u="none" strike="noStrike">
                          <a:solidFill>
                            <a:srgbClr val="00206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ANTICIPATED STUDY </a:t>
                      </a:r>
                      <a:r>
                        <a:rPr lang="en-US" sz="800" b="1" i="0" u="none" strike="noStrike">
                          <a:solidFill>
                            <a:srgbClr val="FF0000"/>
                          </a:solidFill>
                          <a:effectLst/>
                          <a:latin typeface="Calibri" panose="020F0502020204030204" pitchFamily="34" charset="0"/>
                        </a:rPr>
                        <a:t>SURPLUS/DEFICIT </a:t>
                      </a:r>
                      <a:endParaRPr lang="en-US" sz="800" b="1"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1" i="0" u="none" strike="noStrike">
                          <a:solidFill>
                            <a:srgbClr val="FF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0656027"/>
                  </a:ext>
                </a:extLst>
              </a:tr>
              <a:tr h="141486">
                <a:tc gridSpan="6">
                  <a:txBody>
                    <a:bodyPr/>
                    <a:lstStyle/>
                    <a:p>
                      <a:pPr algn="l" fontAlgn="ctr"/>
                      <a:r>
                        <a:rPr lang="en-US" sz="800" b="1" i="0" u="none" strike="noStrike">
                          <a:solidFill>
                            <a:srgbClr val="000000"/>
                          </a:solidFill>
                          <a:effectLst/>
                          <a:latin typeface="Calibri" panose="020F0502020204030204" pitchFamily="34" charset="0"/>
                        </a:rPr>
                        <a:t>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5EB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7430691"/>
                  </a:ext>
                </a:extLst>
              </a:tr>
              <a:tr h="114749">
                <a:tc gridSpan="6">
                  <a:txBody>
                    <a:bodyPr/>
                    <a:lstStyle/>
                    <a:p>
                      <a:pPr algn="ctr" fontAlgn="b"/>
                      <a:r>
                        <a:rPr lang="en-US" sz="800" b="0" i="0" u="none" strike="noStrike" dirty="0">
                          <a:solidFill>
                            <a:srgbClr val="000000"/>
                          </a:solidFill>
                          <a:effectLst/>
                          <a:latin typeface="Calibri" panose="020F050202020403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99978731"/>
                  </a:ext>
                </a:extLst>
              </a:tr>
            </a:tbl>
          </a:graphicData>
        </a:graphic>
      </p:graphicFrame>
    </p:spTree>
    <p:extLst>
      <p:ext uri="{BB962C8B-B14F-4D97-AF65-F5344CB8AC3E}">
        <p14:creationId xmlns:p14="http://schemas.microsoft.com/office/powerpoint/2010/main" val="3986640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LSU Health Coordinator Competencies </a:t>
            </a:r>
          </a:p>
        </p:txBody>
      </p:sp>
      <p:sp>
        <p:nvSpPr>
          <p:cNvPr id="4" name="Slide Number Placeholder 3"/>
          <p:cNvSpPr>
            <a:spLocks noGrp="1"/>
          </p:cNvSpPr>
          <p:nvPr>
            <p:ph type="sldNum" sz="quarter" idx="12"/>
          </p:nvPr>
        </p:nvSpPr>
        <p:spPr/>
        <p:txBody>
          <a:bodyPr/>
          <a:lstStyle/>
          <a:p>
            <a:fld id="{FC90DB9D-1392-4FC2-903F-60147DD10F4C}" type="slidenum">
              <a:rPr lang="en-US" smtClean="0"/>
              <a:t>14</a:t>
            </a:fld>
            <a:endParaRPr lang="en-US"/>
          </a:p>
        </p:txBody>
      </p:sp>
      <p:sp>
        <p:nvSpPr>
          <p:cNvPr id="6" name="TextBox 5">
            <a:extLst>
              <a:ext uri="{FF2B5EF4-FFF2-40B4-BE49-F238E27FC236}">
                <a16:creationId xmlns:a16="http://schemas.microsoft.com/office/drawing/2014/main" id="{BE38746F-19FB-E87E-882A-4A3F0AA9BFA3}"/>
              </a:ext>
            </a:extLst>
          </p:cNvPr>
          <p:cNvSpPr txBox="1"/>
          <p:nvPr/>
        </p:nvSpPr>
        <p:spPr>
          <a:xfrm>
            <a:off x="362530" y="1469357"/>
            <a:ext cx="8437343" cy="4401205"/>
          </a:xfrm>
          <a:prstGeom prst="rect">
            <a:avLst/>
          </a:prstGeom>
          <a:noFill/>
        </p:spPr>
        <p:txBody>
          <a:bodyPr wrap="square" rtlCol="0">
            <a:spAutoFit/>
          </a:bodyPr>
          <a:lstStyle/>
          <a:p>
            <a:pPr marL="457200" indent="-457200">
              <a:buClr>
                <a:schemeClr val="accent4"/>
              </a:buClr>
              <a:buFont typeface="Wingdings" panose="05000000000000000000" pitchFamily="2" charset="2"/>
              <a:buChar char="ü"/>
            </a:pPr>
            <a:r>
              <a:rPr lang="en-US" sz="2800" dirty="0"/>
              <a:t>Onboarding </a:t>
            </a:r>
          </a:p>
          <a:p>
            <a:pPr marL="457200" indent="-457200">
              <a:buClr>
                <a:schemeClr val="accent4"/>
              </a:buClr>
              <a:buFont typeface="Wingdings" panose="05000000000000000000" pitchFamily="2" charset="2"/>
              <a:buChar char="ü"/>
            </a:pPr>
            <a:r>
              <a:rPr lang="en-US" sz="2800" dirty="0"/>
              <a:t>Ethical Standards </a:t>
            </a:r>
          </a:p>
          <a:p>
            <a:pPr marL="457200" indent="-457200">
              <a:buClr>
                <a:schemeClr val="accent4"/>
              </a:buClr>
              <a:buFont typeface="Wingdings" panose="05000000000000000000" pitchFamily="2" charset="2"/>
              <a:buChar char="ü"/>
            </a:pPr>
            <a:r>
              <a:rPr lang="en-US" sz="2800" dirty="0"/>
              <a:t> Protocol Compliance</a:t>
            </a:r>
          </a:p>
          <a:p>
            <a:pPr marL="457200" indent="-457200">
              <a:buClr>
                <a:schemeClr val="accent4"/>
              </a:buClr>
              <a:buFont typeface="Wingdings" panose="05000000000000000000" pitchFamily="2" charset="2"/>
              <a:buChar char="ü"/>
            </a:pPr>
            <a:r>
              <a:rPr lang="en-US" sz="2800" dirty="0"/>
              <a:t> Informed Consent</a:t>
            </a:r>
          </a:p>
          <a:p>
            <a:pPr marL="457200" indent="-457200">
              <a:buClr>
                <a:schemeClr val="accent4"/>
              </a:buClr>
              <a:buFont typeface="Wingdings" panose="05000000000000000000" pitchFamily="2" charset="2"/>
              <a:buChar char="ü"/>
            </a:pPr>
            <a:r>
              <a:rPr lang="en-US" sz="2800" dirty="0"/>
              <a:t> Patient Recruitment &amp; Retention </a:t>
            </a:r>
          </a:p>
          <a:p>
            <a:pPr marL="457200" indent="-457200">
              <a:buClr>
                <a:schemeClr val="accent4"/>
              </a:buClr>
              <a:buFont typeface="Wingdings" panose="05000000000000000000" pitchFamily="2" charset="2"/>
              <a:buChar char="ü"/>
            </a:pPr>
            <a:r>
              <a:rPr lang="en-US" sz="2800" dirty="0"/>
              <a:t> Management of Patients</a:t>
            </a:r>
          </a:p>
          <a:p>
            <a:pPr marL="457200" indent="-457200">
              <a:buClr>
                <a:schemeClr val="accent4"/>
              </a:buClr>
              <a:buFont typeface="Wingdings" panose="05000000000000000000" pitchFamily="2" charset="2"/>
              <a:buChar char="ü"/>
            </a:pPr>
            <a:r>
              <a:rPr lang="en-US" sz="2800" dirty="0"/>
              <a:t> Documentation &amp; Document Management </a:t>
            </a:r>
          </a:p>
          <a:p>
            <a:pPr marL="457200" indent="-457200">
              <a:buClr>
                <a:schemeClr val="accent4"/>
              </a:buClr>
              <a:buFont typeface="Wingdings" panose="05000000000000000000" pitchFamily="2" charset="2"/>
              <a:buChar char="ü"/>
            </a:pPr>
            <a:r>
              <a:rPr lang="en-US" sz="2800" dirty="0"/>
              <a:t> Data Management &amp; Information Technology</a:t>
            </a:r>
          </a:p>
          <a:p>
            <a:pPr marL="457200" indent="-457200">
              <a:buClr>
                <a:schemeClr val="accent4"/>
              </a:buClr>
              <a:buFont typeface="Wingdings" panose="05000000000000000000" pitchFamily="2" charset="2"/>
              <a:buChar char="ü"/>
            </a:pPr>
            <a:r>
              <a:rPr lang="en-US" sz="2800" dirty="0"/>
              <a:t> Financial Stewardship </a:t>
            </a:r>
          </a:p>
          <a:p>
            <a:pPr marL="342900" indent="-342900">
              <a:buClr>
                <a:schemeClr val="accent4"/>
              </a:buClr>
              <a:buFont typeface="Wingdings" panose="05000000000000000000" pitchFamily="2" charset="2"/>
              <a:buChar char="q"/>
            </a:pPr>
            <a:r>
              <a:rPr lang="en-US" sz="2800" dirty="0"/>
              <a:t> Leadership &amp; Professional Development </a:t>
            </a:r>
          </a:p>
        </p:txBody>
      </p:sp>
    </p:spTree>
    <p:extLst>
      <p:ext uri="{BB962C8B-B14F-4D97-AF65-F5344CB8AC3E}">
        <p14:creationId xmlns:p14="http://schemas.microsoft.com/office/powerpoint/2010/main" val="213571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Objectives</a:t>
            </a:r>
          </a:p>
        </p:txBody>
      </p:sp>
      <p:sp>
        <p:nvSpPr>
          <p:cNvPr id="3" name="TextBox 2"/>
          <p:cNvSpPr txBox="1"/>
          <p:nvPr/>
        </p:nvSpPr>
        <p:spPr>
          <a:xfrm>
            <a:off x="448321" y="1376092"/>
            <a:ext cx="8434421" cy="1815882"/>
          </a:xfrm>
          <a:prstGeom prst="rect">
            <a:avLst/>
          </a:prstGeom>
          <a:noFill/>
        </p:spPr>
        <p:txBody>
          <a:bodyPr wrap="square" rtlCol="0">
            <a:spAutoFit/>
          </a:bodyPr>
          <a:lstStyle/>
          <a:p>
            <a:pPr marL="457200" indent="-457200">
              <a:buClr>
                <a:schemeClr val="accent4"/>
              </a:buClr>
              <a:buFont typeface="Wingdings" panose="05000000000000000000" pitchFamily="2" charset="2"/>
              <a:buChar char="§"/>
            </a:pPr>
            <a:r>
              <a:rPr lang="en-US" sz="2800" dirty="0"/>
              <a:t>Describe processes for development &amp; negotiation of budgets</a:t>
            </a:r>
          </a:p>
          <a:p>
            <a:pPr marL="457200" indent="-457200">
              <a:buClr>
                <a:schemeClr val="accent4"/>
              </a:buClr>
              <a:buFont typeface="Wingdings" panose="05000000000000000000" pitchFamily="2" charset="2"/>
              <a:buChar char="§"/>
            </a:pPr>
            <a:r>
              <a:rPr lang="en-US" sz="2800" dirty="0"/>
              <a:t>Identify the different costs associated with budget development</a:t>
            </a:r>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dirty="0"/>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Lifecycle of a Clinical Trial</a:t>
            </a:r>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dirty="0"/>
          </a:p>
        </p:txBody>
      </p:sp>
      <p:pic>
        <p:nvPicPr>
          <p:cNvPr id="3" name="Picture 5">
            <a:extLst>
              <a:ext uri="{FF2B5EF4-FFF2-40B4-BE49-F238E27FC236}">
                <a16:creationId xmlns:a16="http://schemas.microsoft.com/office/drawing/2014/main" id="{ED279CE4-2351-F94E-4B62-D57C725E3420}"/>
              </a:ext>
            </a:extLst>
          </p:cNvPr>
          <p:cNvPicPr>
            <a:picLocks noChangeAspect="1"/>
          </p:cNvPicPr>
          <p:nvPr/>
        </p:nvPicPr>
        <p:blipFill>
          <a:blip r:embed="rId2"/>
          <a:srcRect/>
          <a:stretch>
            <a:fillRect/>
          </a:stretch>
        </p:blipFill>
        <p:spPr>
          <a:xfrm>
            <a:off x="906783" y="1316797"/>
            <a:ext cx="7321273" cy="5071798"/>
          </a:xfrm>
          <a:prstGeom prst="rect">
            <a:avLst/>
          </a:prstGeom>
        </p:spPr>
      </p:pic>
      <p:sp>
        <p:nvSpPr>
          <p:cNvPr id="5" name="Oval 4">
            <a:extLst>
              <a:ext uri="{FF2B5EF4-FFF2-40B4-BE49-F238E27FC236}">
                <a16:creationId xmlns:a16="http://schemas.microsoft.com/office/drawing/2014/main" id="{964071C8-5B03-BDBB-E6C2-8DDEC4C13200}"/>
              </a:ext>
            </a:extLst>
          </p:cNvPr>
          <p:cNvSpPr/>
          <p:nvPr/>
        </p:nvSpPr>
        <p:spPr>
          <a:xfrm>
            <a:off x="3801253" y="4065399"/>
            <a:ext cx="1553735" cy="126062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2059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LSUHSC CTO Budgeting Workflow </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dirty="0"/>
          </a:p>
        </p:txBody>
      </p:sp>
      <p:graphicFrame>
        <p:nvGraphicFramePr>
          <p:cNvPr id="3" name="Diagram 2">
            <a:extLst>
              <a:ext uri="{FF2B5EF4-FFF2-40B4-BE49-F238E27FC236}">
                <a16:creationId xmlns:a16="http://schemas.microsoft.com/office/drawing/2014/main" id="{7D0D5E3E-8B3A-7BCC-AEBF-971C8F9ED2AE}"/>
              </a:ext>
            </a:extLst>
          </p:cNvPr>
          <p:cNvGraphicFramePr/>
          <p:nvPr>
            <p:extLst>
              <p:ext uri="{D42A27DB-BD31-4B8C-83A1-F6EECF244321}">
                <p14:modId xmlns:p14="http://schemas.microsoft.com/office/powerpoint/2010/main" val="1092979274"/>
              </p:ext>
            </p:extLst>
          </p:nvPr>
        </p:nvGraphicFramePr>
        <p:xfrm>
          <a:off x="1081596" y="1361489"/>
          <a:ext cx="6980808" cy="4346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308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SSSCC CTO Budgeting Workflow </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dirty="0"/>
          </a:p>
        </p:txBody>
      </p:sp>
      <p:graphicFrame>
        <p:nvGraphicFramePr>
          <p:cNvPr id="3" name="Diagram 2">
            <a:extLst>
              <a:ext uri="{FF2B5EF4-FFF2-40B4-BE49-F238E27FC236}">
                <a16:creationId xmlns:a16="http://schemas.microsoft.com/office/drawing/2014/main" id="{7D0D5E3E-8B3A-7BCC-AEBF-971C8F9ED2AE}"/>
              </a:ext>
            </a:extLst>
          </p:cNvPr>
          <p:cNvGraphicFramePr/>
          <p:nvPr>
            <p:extLst>
              <p:ext uri="{D42A27DB-BD31-4B8C-83A1-F6EECF244321}">
                <p14:modId xmlns:p14="http://schemas.microsoft.com/office/powerpoint/2010/main" val="623223839"/>
              </p:ext>
            </p:extLst>
          </p:nvPr>
        </p:nvGraphicFramePr>
        <p:xfrm>
          <a:off x="1854435" y="766916"/>
          <a:ext cx="5435129" cy="625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848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What Do You Need to Draft a Budget?</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dirty="0"/>
          </a:p>
        </p:txBody>
      </p:sp>
      <p:sp>
        <p:nvSpPr>
          <p:cNvPr id="5" name="TextBox 4">
            <a:extLst>
              <a:ext uri="{FF2B5EF4-FFF2-40B4-BE49-F238E27FC236}">
                <a16:creationId xmlns:a16="http://schemas.microsoft.com/office/drawing/2014/main" id="{94405C29-3DC1-6B28-B1E9-811BA9D072C9}"/>
              </a:ext>
            </a:extLst>
          </p:cNvPr>
          <p:cNvSpPr txBox="1"/>
          <p:nvPr/>
        </p:nvSpPr>
        <p:spPr>
          <a:xfrm>
            <a:off x="333748" y="1348749"/>
            <a:ext cx="8467344" cy="3785652"/>
          </a:xfrm>
          <a:prstGeom prst="rect">
            <a:avLst/>
          </a:prstGeom>
          <a:noFill/>
        </p:spPr>
        <p:txBody>
          <a:bodyPr wrap="square" rtlCol="0">
            <a:spAutoFit/>
          </a:bodyPr>
          <a:lstStyle/>
          <a:p>
            <a:pPr marL="342900" indent="-342900">
              <a:buFont typeface="Wingdings" panose="05000000000000000000" pitchFamily="2" charset="2"/>
              <a:buChar char="ü"/>
            </a:pPr>
            <a:r>
              <a:rPr lang="en-US" sz="2400" b="1" dirty="0"/>
              <a:t>Study Protocol &amp; Informed Consent Form </a:t>
            </a:r>
            <a:r>
              <a:rPr lang="en-US" sz="2400" dirty="0"/>
              <a:t>(</a:t>
            </a:r>
            <a:r>
              <a:rPr lang="en-US" sz="2400" i="1" dirty="0"/>
              <a:t>draft or final</a:t>
            </a:r>
            <a:r>
              <a:rPr lang="en-US" sz="2400" dirty="0"/>
              <a:t>)</a:t>
            </a:r>
          </a:p>
          <a:p>
            <a:pPr marL="1028700" lvl="1" indent="-571500">
              <a:buFont typeface="Arial" panose="020B0604020202020204" pitchFamily="34" charset="0"/>
              <a:buChar char="•"/>
            </a:pPr>
            <a:r>
              <a:rPr lang="en-US" sz="2400" dirty="0"/>
              <a:t>Provides us with a list of procedures as well as the schedule of events</a:t>
            </a:r>
          </a:p>
          <a:p>
            <a:pPr marL="342900" indent="-342900">
              <a:buFont typeface="Wingdings" panose="05000000000000000000" pitchFamily="2" charset="2"/>
              <a:buChar char="ü"/>
            </a:pPr>
            <a:r>
              <a:rPr lang="en-US" sz="2400" b="1" dirty="0"/>
              <a:t>Medicare Coverage Analysis </a:t>
            </a:r>
          </a:p>
          <a:p>
            <a:pPr marL="800100" lvl="1" indent="-342900">
              <a:buFont typeface="Arial" panose="020B0604020202020204" pitchFamily="34" charset="0"/>
              <a:buChar char="•"/>
            </a:pPr>
            <a:r>
              <a:rPr lang="en-US" sz="2400" dirty="0"/>
              <a:t>Tells us what can be covered by Medicare and what is a research cost</a:t>
            </a:r>
          </a:p>
          <a:p>
            <a:pPr marL="342900" indent="-342900">
              <a:buFont typeface="Wingdings" panose="05000000000000000000" pitchFamily="2" charset="2"/>
              <a:buChar char="ü"/>
            </a:pPr>
            <a:r>
              <a:rPr lang="en-US" sz="2400" b="1" dirty="0"/>
              <a:t>Site Fee Schedule </a:t>
            </a:r>
            <a:r>
              <a:rPr lang="en-US" sz="2400" i="1" dirty="0"/>
              <a:t>(CTO will obtain from site)</a:t>
            </a:r>
          </a:p>
          <a:p>
            <a:pPr marL="1028700" lvl="1" indent="-571500">
              <a:buFont typeface="Arial" panose="020B0604020202020204" pitchFamily="34" charset="0"/>
              <a:buChar char="•"/>
            </a:pPr>
            <a:r>
              <a:rPr lang="en-US" sz="2400" dirty="0"/>
              <a:t>Tells us how much each procedure will cost at the site</a:t>
            </a:r>
          </a:p>
          <a:p>
            <a:pPr marL="342900" indent="-342900">
              <a:buFont typeface="Wingdings" panose="05000000000000000000" pitchFamily="2" charset="2"/>
              <a:buChar char="ü"/>
            </a:pPr>
            <a:r>
              <a:rPr lang="en-US" sz="2400" b="1" dirty="0"/>
              <a:t>Sponsor Budget </a:t>
            </a:r>
          </a:p>
          <a:p>
            <a:pPr marL="800100" lvl="1" indent="-342900">
              <a:buFont typeface="Arial" panose="020B0604020202020204" pitchFamily="34" charset="0"/>
              <a:buChar char="•"/>
            </a:pPr>
            <a:r>
              <a:rPr lang="en-US" sz="2400" dirty="0"/>
              <a:t>    Needed to compare actual costs to Sponsor offer</a:t>
            </a:r>
          </a:p>
        </p:txBody>
      </p:sp>
    </p:spTree>
    <p:extLst>
      <p:ext uri="{BB962C8B-B14F-4D97-AF65-F5344CB8AC3E}">
        <p14:creationId xmlns:p14="http://schemas.microsoft.com/office/powerpoint/2010/main" val="152882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Budget Template</a:t>
            </a:r>
          </a:p>
        </p:txBody>
      </p:sp>
      <p:sp>
        <p:nvSpPr>
          <p:cNvPr id="4" name="Slide Number Placeholder 3"/>
          <p:cNvSpPr>
            <a:spLocks noGrp="1"/>
          </p:cNvSpPr>
          <p:nvPr>
            <p:ph type="sldNum" sz="quarter" idx="12"/>
          </p:nvPr>
        </p:nvSpPr>
        <p:spPr/>
        <p:txBody>
          <a:bodyPr/>
          <a:lstStyle/>
          <a:p>
            <a:fld id="{FC90DB9D-1392-4FC2-903F-60147DD10F4C}" type="slidenum">
              <a:rPr lang="en-US" smtClean="0"/>
              <a:t>7</a:t>
            </a:fld>
            <a:endParaRPr lang="en-US" dirty="0"/>
          </a:p>
        </p:txBody>
      </p:sp>
      <p:sp>
        <p:nvSpPr>
          <p:cNvPr id="3" name="TextBox 2">
            <a:extLst>
              <a:ext uri="{FF2B5EF4-FFF2-40B4-BE49-F238E27FC236}">
                <a16:creationId xmlns:a16="http://schemas.microsoft.com/office/drawing/2014/main" id="{73CC2CF4-98EF-7F15-B94A-C1F45B670488}"/>
              </a:ext>
            </a:extLst>
          </p:cNvPr>
          <p:cNvSpPr txBox="1"/>
          <p:nvPr/>
        </p:nvSpPr>
        <p:spPr>
          <a:xfrm>
            <a:off x="270374" y="1284107"/>
            <a:ext cx="8467344" cy="1200329"/>
          </a:xfrm>
          <a:prstGeom prst="rect">
            <a:avLst/>
          </a:prstGeom>
          <a:noFill/>
        </p:spPr>
        <p:txBody>
          <a:bodyPr wrap="square" rtlCol="0">
            <a:spAutoFit/>
          </a:bodyPr>
          <a:lstStyle/>
          <a:p>
            <a:pPr algn="ctr"/>
            <a:r>
              <a:rPr lang="en-US" sz="2400" dirty="0"/>
              <a:t>While the Sponsor will likely provide their budget on their own template, LSU Health builds an internal budget on an in-house template for routing</a:t>
            </a:r>
          </a:p>
        </p:txBody>
      </p:sp>
      <p:sp>
        <p:nvSpPr>
          <p:cNvPr id="6" name="TextBox 5">
            <a:extLst>
              <a:ext uri="{FF2B5EF4-FFF2-40B4-BE49-F238E27FC236}">
                <a16:creationId xmlns:a16="http://schemas.microsoft.com/office/drawing/2014/main" id="{01FD77C7-92B2-27BA-71DA-DC901B465A98}"/>
              </a:ext>
            </a:extLst>
          </p:cNvPr>
          <p:cNvSpPr txBox="1"/>
          <p:nvPr/>
        </p:nvSpPr>
        <p:spPr>
          <a:xfrm>
            <a:off x="344449" y="2567669"/>
            <a:ext cx="8467344" cy="1938992"/>
          </a:xfrm>
          <a:prstGeom prst="rect">
            <a:avLst/>
          </a:prstGeom>
          <a:noFill/>
        </p:spPr>
        <p:txBody>
          <a:bodyPr wrap="square" rtlCol="0">
            <a:spAutoFit/>
          </a:bodyPr>
          <a:lstStyle/>
          <a:p>
            <a:r>
              <a:rPr lang="en-US" sz="2400" u="sng" dirty="0"/>
              <a:t>Tabs within the In-House Template</a:t>
            </a:r>
            <a:r>
              <a:rPr lang="en-US" sz="2400" dirty="0"/>
              <a:t>: </a:t>
            </a:r>
          </a:p>
          <a:p>
            <a:pPr marL="457200" indent="-457200">
              <a:buFont typeface="Arial" panose="020B0604020202020204" pitchFamily="34" charset="0"/>
              <a:buChar char="•"/>
            </a:pPr>
            <a:r>
              <a:rPr lang="en-US" sz="2400" dirty="0"/>
              <a:t>Budget Summary </a:t>
            </a:r>
          </a:p>
          <a:p>
            <a:pPr marL="457200" indent="-457200">
              <a:buFont typeface="Arial" panose="020B0604020202020204" pitchFamily="34" charset="0"/>
              <a:buChar char="•"/>
            </a:pPr>
            <a:r>
              <a:rPr lang="en-US" sz="2400" dirty="0"/>
              <a:t>Start-Up and Invoiceable Costs</a:t>
            </a:r>
          </a:p>
          <a:p>
            <a:pPr marL="457200" indent="-457200">
              <a:buFont typeface="Arial" panose="020B0604020202020204" pitchFamily="34" charset="0"/>
              <a:buChar char="•"/>
            </a:pPr>
            <a:r>
              <a:rPr lang="en-US" sz="2400" dirty="0"/>
              <a:t>Effort-Based Costs </a:t>
            </a:r>
          </a:p>
          <a:p>
            <a:pPr marL="457200" indent="-457200">
              <a:buFont typeface="Arial" panose="020B0604020202020204" pitchFamily="34" charset="0"/>
              <a:buChar char="•"/>
            </a:pPr>
            <a:r>
              <a:rPr lang="en-US" sz="2400" dirty="0"/>
              <a:t>Expense-Based Costs </a:t>
            </a:r>
          </a:p>
        </p:txBody>
      </p:sp>
    </p:spTree>
    <p:extLst>
      <p:ext uri="{BB962C8B-B14F-4D97-AF65-F5344CB8AC3E}">
        <p14:creationId xmlns:p14="http://schemas.microsoft.com/office/powerpoint/2010/main" val="24455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Effort-Based Costs</a:t>
            </a:r>
          </a:p>
        </p:txBody>
      </p:sp>
      <p:sp>
        <p:nvSpPr>
          <p:cNvPr id="4" name="Slide Number Placeholder 3"/>
          <p:cNvSpPr>
            <a:spLocks noGrp="1"/>
          </p:cNvSpPr>
          <p:nvPr>
            <p:ph type="sldNum" sz="quarter" idx="12"/>
          </p:nvPr>
        </p:nvSpPr>
        <p:spPr/>
        <p:txBody>
          <a:bodyPr/>
          <a:lstStyle/>
          <a:p>
            <a:fld id="{FC90DB9D-1392-4FC2-903F-60147DD10F4C}" type="slidenum">
              <a:rPr lang="en-US" smtClean="0"/>
              <a:t>8</a:t>
            </a:fld>
            <a:endParaRPr lang="en-US" dirty="0"/>
          </a:p>
        </p:txBody>
      </p:sp>
      <p:sp>
        <p:nvSpPr>
          <p:cNvPr id="3" name="TextBox 2">
            <a:extLst>
              <a:ext uri="{FF2B5EF4-FFF2-40B4-BE49-F238E27FC236}">
                <a16:creationId xmlns:a16="http://schemas.microsoft.com/office/drawing/2014/main" id="{745AED2D-3FF8-3312-B81B-1FDAA96924D3}"/>
              </a:ext>
            </a:extLst>
          </p:cNvPr>
          <p:cNvSpPr txBox="1"/>
          <p:nvPr/>
        </p:nvSpPr>
        <p:spPr>
          <a:xfrm>
            <a:off x="333749" y="1352470"/>
            <a:ext cx="8467343" cy="923330"/>
          </a:xfrm>
          <a:prstGeom prst="rect">
            <a:avLst/>
          </a:prstGeom>
          <a:noFill/>
        </p:spPr>
        <p:txBody>
          <a:bodyPr wrap="square">
            <a:spAutoFit/>
          </a:bodyPr>
          <a:lstStyle/>
          <a:p>
            <a:r>
              <a:rPr lang="en-US" dirty="0"/>
              <a:t>Research activities that do not have a CPT-code or do not have a set expense per item should are considered effort-based costs. These are allocated to a responsible party and budgeted as increments of an hour. </a:t>
            </a:r>
          </a:p>
        </p:txBody>
      </p:sp>
      <p:sp>
        <p:nvSpPr>
          <p:cNvPr id="6" name="TextBox 5">
            <a:extLst>
              <a:ext uri="{FF2B5EF4-FFF2-40B4-BE49-F238E27FC236}">
                <a16:creationId xmlns:a16="http://schemas.microsoft.com/office/drawing/2014/main" id="{C173E207-C5DB-BC63-0B92-3099BBFE9234}"/>
              </a:ext>
            </a:extLst>
          </p:cNvPr>
          <p:cNvSpPr txBox="1"/>
          <p:nvPr/>
        </p:nvSpPr>
        <p:spPr>
          <a:xfrm>
            <a:off x="324587" y="2493649"/>
            <a:ext cx="2808946" cy="2308324"/>
          </a:xfrm>
          <a:prstGeom prst="rect">
            <a:avLst/>
          </a:prstGeom>
          <a:noFill/>
        </p:spPr>
        <p:txBody>
          <a:bodyPr wrap="square">
            <a:spAutoFit/>
          </a:bodyPr>
          <a:lstStyle/>
          <a:p>
            <a:r>
              <a:rPr lang="en-US" u="sng" dirty="0"/>
              <a:t>Examples</a:t>
            </a:r>
            <a:r>
              <a:rPr lang="en-US" dirty="0"/>
              <a:t>: </a:t>
            </a:r>
          </a:p>
          <a:p>
            <a:pPr marL="457200" indent="-457200">
              <a:buFont typeface="Arial" panose="020B0604020202020204" pitchFamily="34" charset="0"/>
              <a:buChar char="•"/>
            </a:pPr>
            <a:r>
              <a:rPr lang="en-US" dirty="0"/>
              <a:t>Informed Consent</a:t>
            </a:r>
          </a:p>
          <a:p>
            <a:pPr marL="457200" indent="-457200">
              <a:buFont typeface="Arial" panose="020B0604020202020204" pitchFamily="34" charset="0"/>
              <a:buChar char="•"/>
            </a:pPr>
            <a:r>
              <a:rPr lang="en-US" dirty="0"/>
              <a:t>Inclusion/Exclusion</a:t>
            </a:r>
          </a:p>
          <a:p>
            <a:pPr marL="457200" indent="-457200">
              <a:buFont typeface="Arial" panose="020B0604020202020204" pitchFamily="34" charset="0"/>
              <a:buChar char="•"/>
            </a:pPr>
            <a:r>
              <a:rPr lang="en-US" dirty="0"/>
              <a:t>Demographics</a:t>
            </a:r>
          </a:p>
          <a:p>
            <a:pPr marL="457200" indent="-457200">
              <a:buFont typeface="Arial" panose="020B0604020202020204" pitchFamily="34" charset="0"/>
              <a:buChar char="•"/>
            </a:pPr>
            <a:r>
              <a:rPr lang="en-US" dirty="0"/>
              <a:t>Medical History</a:t>
            </a:r>
          </a:p>
          <a:p>
            <a:pPr marL="457200" indent="-457200">
              <a:buFont typeface="Arial" panose="020B0604020202020204" pitchFamily="34" charset="0"/>
              <a:buChar char="•"/>
            </a:pPr>
            <a:r>
              <a:rPr lang="en-US" dirty="0"/>
              <a:t>Phone Call</a:t>
            </a:r>
          </a:p>
          <a:p>
            <a:pPr marL="457200" indent="-457200">
              <a:buFont typeface="Arial" panose="020B0604020202020204" pitchFamily="34" charset="0"/>
              <a:buChar char="•"/>
            </a:pPr>
            <a:r>
              <a:rPr lang="en-US" dirty="0"/>
              <a:t>Questionnaires</a:t>
            </a:r>
          </a:p>
          <a:p>
            <a:pPr marL="457200" indent="-457200">
              <a:buFont typeface="Arial" panose="020B0604020202020204" pitchFamily="34" charset="0"/>
              <a:buChar char="•"/>
            </a:pPr>
            <a:r>
              <a:rPr lang="en-US" dirty="0"/>
              <a:t>Hourly Fee</a:t>
            </a:r>
          </a:p>
        </p:txBody>
      </p:sp>
      <p:sp>
        <p:nvSpPr>
          <p:cNvPr id="10" name="TextBox 9">
            <a:extLst>
              <a:ext uri="{FF2B5EF4-FFF2-40B4-BE49-F238E27FC236}">
                <a16:creationId xmlns:a16="http://schemas.microsoft.com/office/drawing/2014/main" id="{00C7D81B-6EEF-B8E9-1888-5B4096C9010E}"/>
              </a:ext>
            </a:extLst>
          </p:cNvPr>
          <p:cNvSpPr txBox="1"/>
          <p:nvPr/>
        </p:nvSpPr>
        <p:spPr>
          <a:xfrm>
            <a:off x="3147972" y="2496191"/>
            <a:ext cx="2808946" cy="1754326"/>
          </a:xfrm>
          <a:prstGeom prst="rect">
            <a:avLst/>
          </a:prstGeom>
          <a:noFill/>
        </p:spPr>
        <p:txBody>
          <a:bodyPr wrap="square">
            <a:spAutoFit/>
          </a:bodyPr>
          <a:lstStyle/>
          <a:p>
            <a:r>
              <a:rPr lang="en-US" u="sng" dirty="0"/>
              <a:t>Responsible Parties</a:t>
            </a:r>
            <a:r>
              <a:rPr lang="en-US" dirty="0"/>
              <a:t>: </a:t>
            </a:r>
          </a:p>
          <a:p>
            <a:pPr marL="457200" indent="-457200">
              <a:buFont typeface="Arial" panose="020B0604020202020204" pitchFamily="34" charset="0"/>
              <a:buChar char="•"/>
            </a:pPr>
            <a:r>
              <a:rPr lang="en-US" dirty="0"/>
              <a:t>PI </a:t>
            </a:r>
          </a:p>
          <a:p>
            <a:pPr marL="457200" indent="-457200">
              <a:buFont typeface="Arial" panose="020B0604020202020204" pitchFamily="34" charset="0"/>
              <a:buChar char="•"/>
            </a:pPr>
            <a:r>
              <a:rPr lang="en-US" dirty="0"/>
              <a:t>Study Coord.</a:t>
            </a:r>
          </a:p>
          <a:p>
            <a:pPr marL="457200" indent="-457200">
              <a:buFont typeface="Arial" panose="020B0604020202020204" pitchFamily="34" charset="0"/>
              <a:buChar char="•"/>
            </a:pPr>
            <a:r>
              <a:rPr lang="en-US" dirty="0"/>
              <a:t>Co-Investigator</a:t>
            </a:r>
          </a:p>
          <a:p>
            <a:pPr marL="457200" indent="-457200">
              <a:buFont typeface="Arial" panose="020B0604020202020204" pitchFamily="34" charset="0"/>
              <a:buChar char="•"/>
            </a:pPr>
            <a:r>
              <a:rPr lang="en-US" dirty="0"/>
              <a:t>Hospital Personnel </a:t>
            </a:r>
          </a:p>
          <a:p>
            <a:pPr marL="457200" indent="-457200">
              <a:buFont typeface="Arial" panose="020B0604020202020204" pitchFamily="34" charset="0"/>
              <a:buChar char="•"/>
            </a:pPr>
            <a:r>
              <a:rPr lang="en-US" dirty="0"/>
              <a:t>Pharmacist </a:t>
            </a:r>
          </a:p>
        </p:txBody>
      </p:sp>
      <p:sp>
        <p:nvSpPr>
          <p:cNvPr id="11" name="TextBox 10">
            <a:extLst>
              <a:ext uri="{FF2B5EF4-FFF2-40B4-BE49-F238E27FC236}">
                <a16:creationId xmlns:a16="http://schemas.microsoft.com/office/drawing/2014/main" id="{6294A945-C555-FE5C-FEE9-545A1EA0306B}"/>
              </a:ext>
            </a:extLst>
          </p:cNvPr>
          <p:cNvSpPr txBox="1"/>
          <p:nvPr/>
        </p:nvSpPr>
        <p:spPr>
          <a:xfrm>
            <a:off x="6001308" y="2493649"/>
            <a:ext cx="2808946" cy="3170099"/>
          </a:xfrm>
          <a:prstGeom prst="rect">
            <a:avLst/>
          </a:prstGeom>
          <a:noFill/>
        </p:spPr>
        <p:txBody>
          <a:bodyPr wrap="square">
            <a:spAutoFit/>
          </a:bodyPr>
          <a:lstStyle/>
          <a:p>
            <a:r>
              <a:rPr lang="en-US" u="sng" dirty="0"/>
              <a:t>Hourly Increments</a:t>
            </a:r>
            <a:r>
              <a:rPr lang="en-US" dirty="0"/>
              <a:t>: </a:t>
            </a:r>
          </a:p>
          <a:p>
            <a:pPr marL="457200" indent="-457200">
              <a:buFont typeface="Arial" panose="020B0604020202020204" pitchFamily="34" charset="0"/>
              <a:buChar char="•"/>
            </a:pPr>
            <a:r>
              <a:rPr lang="en-US" dirty="0"/>
              <a:t>1-6 min = 0.1</a:t>
            </a:r>
          </a:p>
          <a:p>
            <a:pPr marL="457200" indent="-457200">
              <a:buFont typeface="Arial" panose="020B0604020202020204" pitchFamily="34" charset="0"/>
              <a:buChar char="•"/>
            </a:pPr>
            <a:r>
              <a:rPr lang="en-US" dirty="0"/>
              <a:t>7-12 min = 0.2</a:t>
            </a:r>
          </a:p>
          <a:p>
            <a:pPr marL="457200" indent="-457200">
              <a:buFont typeface="Arial" panose="020B0604020202020204" pitchFamily="34" charset="0"/>
              <a:buChar char="•"/>
            </a:pPr>
            <a:r>
              <a:rPr lang="en-US" dirty="0"/>
              <a:t>13-18 min = 0.3</a:t>
            </a:r>
          </a:p>
          <a:p>
            <a:pPr marL="457200" indent="-457200">
              <a:buFont typeface="Arial" panose="020B0604020202020204" pitchFamily="34" charset="0"/>
              <a:buChar char="•"/>
            </a:pPr>
            <a:r>
              <a:rPr lang="en-US" dirty="0"/>
              <a:t>19-24 min = 0.4</a:t>
            </a:r>
          </a:p>
          <a:p>
            <a:pPr marL="457200" indent="-457200">
              <a:buFont typeface="Arial" panose="020B0604020202020204" pitchFamily="34" charset="0"/>
              <a:buChar char="•"/>
            </a:pPr>
            <a:r>
              <a:rPr lang="en-US" dirty="0"/>
              <a:t>25-30 min = 0.5</a:t>
            </a:r>
          </a:p>
          <a:p>
            <a:pPr marL="457200" indent="-457200">
              <a:buFont typeface="Arial" panose="020B0604020202020204" pitchFamily="34" charset="0"/>
              <a:buChar char="•"/>
            </a:pPr>
            <a:r>
              <a:rPr lang="en-US" dirty="0"/>
              <a:t>31-36 min = 0.6</a:t>
            </a:r>
          </a:p>
          <a:p>
            <a:pPr marL="457200" indent="-457200">
              <a:buFont typeface="Arial" panose="020B0604020202020204" pitchFamily="34" charset="0"/>
              <a:buChar char="•"/>
            </a:pPr>
            <a:r>
              <a:rPr lang="en-US" dirty="0"/>
              <a:t>37-42 min = 0.7</a:t>
            </a:r>
          </a:p>
          <a:p>
            <a:pPr marL="457200" indent="-457200">
              <a:buFont typeface="Arial" panose="020B0604020202020204" pitchFamily="34" charset="0"/>
              <a:buChar char="•"/>
            </a:pPr>
            <a:r>
              <a:rPr lang="en-US" dirty="0"/>
              <a:t>43-48 min = 0.8</a:t>
            </a:r>
          </a:p>
          <a:p>
            <a:pPr marL="457200" indent="-457200">
              <a:buFont typeface="Arial" panose="020B0604020202020204" pitchFamily="34" charset="0"/>
              <a:buChar char="•"/>
            </a:pPr>
            <a:r>
              <a:rPr lang="en-US" dirty="0"/>
              <a:t>49-54 min = 0.9</a:t>
            </a:r>
          </a:p>
          <a:p>
            <a:pPr marL="457200" indent="-457200">
              <a:buFont typeface="Arial" panose="020B0604020202020204" pitchFamily="34" charset="0"/>
              <a:buChar char="•"/>
            </a:pPr>
            <a:r>
              <a:rPr lang="en-US" dirty="0"/>
              <a:t>55-60 min = 1.0</a:t>
            </a:r>
          </a:p>
        </p:txBody>
      </p:sp>
    </p:spTree>
    <p:extLst>
      <p:ext uri="{BB962C8B-B14F-4D97-AF65-F5344CB8AC3E}">
        <p14:creationId xmlns:p14="http://schemas.microsoft.com/office/powerpoint/2010/main" val="2493348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Study Staff Rates</a:t>
            </a:r>
          </a:p>
        </p:txBody>
      </p:sp>
      <p:sp>
        <p:nvSpPr>
          <p:cNvPr id="4" name="Slide Number Placeholder 3"/>
          <p:cNvSpPr>
            <a:spLocks noGrp="1"/>
          </p:cNvSpPr>
          <p:nvPr>
            <p:ph type="sldNum" sz="quarter" idx="12"/>
          </p:nvPr>
        </p:nvSpPr>
        <p:spPr/>
        <p:txBody>
          <a:bodyPr/>
          <a:lstStyle/>
          <a:p>
            <a:fld id="{FC90DB9D-1392-4FC2-903F-60147DD10F4C}" type="slidenum">
              <a:rPr lang="en-US" smtClean="0"/>
              <a:t>9</a:t>
            </a:fld>
            <a:endParaRPr lang="en-US" dirty="0"/>
          </a:p>
        </p:txBody>
      </p:sp>
      <p:sp>
        <p:nvSpPr>
          <p:cNvPr id="5" name="TextBox 4">
            <a:extLst>
              <a:ext uri="{FF2B5EF4-FFF2-40B4-BE49-F238E27FC236}">
                <a16:creationId xmlns:a16="http://schemas.microsoft.com/office/drawing/2014/main" id="{5DA42D59-3342-9656-2375-5C42CDDB2E94}"/>
              </a:ext>
            </a:extLst>
          </p:cNvPr>
          <p:cNvSpPr txBox="1"/>
          <p:nvPr/>
        </p:nvSpPr>
        <p:spPr>
          <a:xfrm>
            <a:off x="758900" y="1315621"/>
            <a:ext cx="7617040" cy="830997"/>
          </a:xfrm>
          <a:prstGeom prst="rect">
            <a:avLst/>
          </a:prstGeom>
          <a:noFill/>
        </p:spPr>
        <p:txBody>
          <a:bodyPr wrap="square">
            <a:spAutoFit/>
          </a:bodyPr>
          <a:lstStyle/>
          <a:p>
            <a:pPr algn="ctr"/>
            <a:r>
              <a:rPr lang="en-US" sz="2400" dirty="0"/>
              <a:t>LSU Health has set standard Study Staff Non-CPT Coded Service Rates that include fringe. </a:t>
            </a:r>
          </a:p>
        </p:txBody>
      </p:sp>
      <p:graphicFrame>
        <p:nvGraphicFramePr>
          <p:cNvPr id="7" name="Table 6">
            <a:extLst>
              <a:ext uri="{FF2B5EF4-FFF2-40B4-BE49-F238E27FC236}">
                <a16:creationId xmlns:a16="http://schemas.microsoft.com/office/drawing/2014/main" id="{4DDC9FB5-2AB0-E989-E6FC-FCFB2A34B8EA}"/>
              </a:ext>
            </a:extLst>
          </p:cNvPr>
          <p:cNvGraphicFramePr>
            <a:graphicFrameLocks noGrp="1"/>
          </p:cNvGraphicFramePr>
          <p:nvPr>
            <p:extLst>
              <p:ext uri="{D42A27DB-BD31-4B8C-83A1-F6EECF244321}">
                <p14:modId xmlns:p14="http://schemas.microsoft.com/office/powerpoint/2010/main" val="2416816803"/>
              </p:ext>
            </p:extLst>
          </p:nvPr>
        </p:nvGraphicFramePr>
        <p:xfrm>
          <a:off x="333748" y="2315294"/>
          <a:ext cx="8467344" cy="1854200"/>
        </p:xfrm>
        <a:graphic>
          <a:graphicData uri="http://schemas.openxmlformats.org/drawingml/2006/table">
            <a:tbl>
              <a:tblPr firstRow="1" bandRow="1">
                <a:tableStyleId>{F5AB1C69-6EDB-4FF4-983F-18BD219EF322}</a:tableStyleId>
              </a:tblPr>
              <a:tblGrid>
                <a:gridCol w="6173585">
                  <a:extLst>
                    <a:ext uri="{9D8B030D-6E8A-4147-A177-3AD203B41FA5}">
                      <a16:colId xmlns:a16="http://schemas.microsoft.com/office/drawing/2014/main" val="1439050894"/>
                    </a:ext>
                  </a:extLst>
                </a:gridCol>
                <a:gridCol w="2293759">
                  <a:extLst>
                    <a:ext uri="{9D8B030D-6E8A-4147-A177-3AD203B41FA5}">
                      <a16:colId xmlns:a16="http://schemas.microsoft.com/office/drawing/2014/main" val="680462608"/>
                    </a:ext>
                  </a:extLst>
                </a:gridCol>
              </a:tblGrid>
              <a:tr h="370840">
                <a:tc gridSpan="2">
                  <a:txBody>
                    <a:bodyPr/>
                    <a:lstStyle/>
                    <a:p>
                      <a:pPr algn="ctr"/>
                      <a:r>
                        <a:rPr lang="en-US" dirty="0"/>
                        <a:t>Study Staff Service Rates</a:t>
                      </a:r>
                    </a:p>
                  </a:txBody>
                  <a:tcPr/>
                </a:tc>
                <a:tc hMerge="1">
                  <a:txBody>
                    <a:bodyPr/>
                    <a:lstStyle/>
                    <a:p>
                      <a:endParaRPr lang="en-US" dirty="0"/>
                    </a:p>
                  </a:txBody>
                  <a:tcPr/>
                </a:tc>
                <a:extLst>
                  <a:ext uri="{0D108BD9-81ED-4DB2-BD59-A6C34878D82A}">
                    <a16:rowId xmlns:a16="http://schemas.microsoft.com/office/drawing/2014/main" val="2009296420"/>
                  </a:ext>
                </a:extLst>
              </a:tr>
              <a:tr h="370840">
                <a:tc>
                  <a:txBody>
                    <a:bodyPr/>
                    <a:lstStyle/>
                    <a:p>
                      <a:endParaRPr lang="en-US" dirty="0"/>
                    </a:p>
                  </a:txBody>
                  <a:tcPr/>
                </a:tc>
                <a:tc>
                  <a:txBody>
                    <a:bodyPr/>
                    <a:lstStyle/>
                    <a:p>
                      <a:pPr algn="ctr"/>
                      <a:r>
                        <a:rPr lang="en-US" b="1" dirty="0"/>
                        <a:t>Hourly Fee</a:t>
                      </a:r>
                    </a:p>
                  </a:txBody>
                  <a:tcPr/>
                </a:tc>
                <a:extLst>
                  <a:ext uri="{0D108BD9-81ED-4DB2-BD59-A6C34878D82A}">
                    <a16:rowId xmlns:a16="http://schemas.microsoft.com/office/drawing/2014/main" val="4103588067"/>
                  </a:ext>
                </a:extLst>
              </a:tr>
              <a:tr h="370840">
                <a:tc>
                  <a:txBody>
                    <a:bodyPr/>
                    <a:lstStyle/>
                    <a:p>
                      <a:r>
                        <a:rPr lang="en-US" dirty="0"/>
                        <a:t>Principal Investigator, Co-Investigator(s)</a:t>
                      </a:r>
                    </a:p>
                  </a:txBody>
                  <a:tcPr/>
                </a:tc>
                <a:tc>
                  <a:txBody>
                    <a:bodyPr/>
                    <a:lstStyle/>
                    <a:p>
                      <a:pPr algn="r"/>
                      <a:r>
                        <a:rPr lang="en-US" i="1" dirty="0"/>
                        <a:t>AAMC Rate or Higher</a:t>
                      </a:r>
                    </a:p>
                  </a:txBody>
                  <a:tcPr/>
                </a:tc>
                <a:extLst>
                  <a:ext uri="{0D108BD9-81ED-4DB2-BD59-A6C34878D82A}">
                    <a16:rowId xmlns:a16="http://schemas.microsoft.com/office/drawing/2014/main" val="45492587"/>
                  </a:ext>
                </a:extLst>
              </a:tr>
              <a:tr h="370840">
                <a:tc>
                  <a:txBody>
                    <a:bodyPr/>
                    <a:lstStyle/>
                    <a:p>
                      <a:r>
                        <a:rPr lang="en-US" dirty="0"/>
                        <a:t>Clinical Research Nurse Coordinator </a:t>
                      </a:r>
                    </a:p>
                  </a:txBody>
                  <a:tcPr/>
                </a:tc>
                <a:tc>
                  <a:txBody>
                    <a:bodyPr/>
                    <a:lstStyle/>
                    <a:p>
                      <a:pPr algn="r"/>
                      <a:r>
                        <a:rPr lang="en-US" dirty="0"/>
                        <a:t>$ 100</a:t>
                      </a:r>
                    </a:p>
                  </a:txBody>
                  <a:tcPr/>
                </a:tc>
                <a:extLst>
                  <a:ext uri="{0D108BD9-81ED-4DB2-BD59-A6C34878D82A}">
                    <a16:rowId xmlns:a16="http://schemas.microsoft.com/office/drawing/2014/main" val="2980150095"/>
                  </a:ext>
                </a:extLst>
              </a:tr>
              <a:tr h="370840">
                <a:tc>
                  <a:txBody>
                    <a:bodyPr/>
                    <a:lstStyle/>
                    <a:p>
                      <a:r>
                        <a:rPr lang="en-US" dirty="0"/>
                        <a:t>Clinical Research Coordinator </a:t>
                      </a:r>
                    </a:p>
                  </a:txBody>
                  <a:tcPr/>
                </a:tc>
                <a:tc>
                  <a:txBody>
                    <a:bodyPr/>
                    <a:lstStyle/>
                    <a:p>
                      <a:pPr algn="r"/>
                      <a:r>
                        <a:rPr lang="en-US" dirty="0"/>
                        <a:t>$ 75</a:t>
                      </a:r>
                    </a:p>
                  </a:txBody>
                  <a:tcPr/>
                </a:tc>
                <a:extLst>
                  <a:ext uri="{0D108BD9-81ED-4DB2-BD59-A6C34878D82A}">
                    <a16:rowId xmlns:a16="http://schemas.microsoft.com/office/drawing/2014/main" val="400931742"/>
                  </a:ext>
                </a:extLst>
              </a:tr>
            </a:tbl>
          </a:graphicData>
        </a:graphic>
      </p:graphicFrame>
    </p:spTree>
    <p:extLst>
      <p:ext uri="{BB962C8B-B14F-4D97-AF65-F5344CB8AC3E}">
        <p14:creationId xmlns:p14="http://schemas.microsoft.com/office/powerpoint/2010/main" val="4259788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AC96F8CF629B9498D702BE405AD2374" ma:contentTypeVersion="7" ma:contentTypeDescription="Create a new document." ma:contentTypeScope="" ma:versionID="df57ee5ca2f320c51ebc8fbf4b9f40fb">
  <xsd:schema xmlns:xsd="http://www.w3.org/2001/XMLSchema" xmlns:xs="http://www.w3.org/2001/XMLSchema" xmlns:p="http://schemas.microsoft.com/office/2006/metadata/properties" xmlns:ns3="67006a34-5550-4a1b-ba29-22dcf8966c36" xmlns:ns4="81689add-2d66-43dc-8438-6816d17a605d" targetNamespace="http://schemas.microsoft.com/office/2006/metadata/properties" ma:root="true" ma:fieldsID="4f2e0f55b46e06dd37fd5a1cb0c2ee21" ns3:_="" ns4:_="">
    <xsd:import namespace="67006a34-5550-4a1b-ba29-22dcf8966c36"/>
    <xsd:import namespace="81689add-2d66-43dc-8438-6816d17a605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006a34-5550-4a1b-ba29-22dcf8966c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689add-2d66-43dc-8438-6816d17a605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7191D2-E5D1-4276-9B4A-191D2C42C22D}">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67006a34-5550-4a1b-ba29-22dcf8966c36"/>
    <ds:schemaRef ds:uri="http://schemas.openxmlformats.org/package/2006/metadata/core-properties"/>
    <ds:schemaRef ds:uri="81689add-2d66-43dc-8438-6816d17a605d"/>
    <ds:schemaRef ds:uri="http://www.w3.org/XML/1998/namespace"/>
  </ds:schemaRefs>
</ds:datastoreItem>
</file>

<file path=customXml/itemProps2.xml><?xml version="1.0" encoding="utf-8"?>
<ds:datastoreItem xmlns:ds="http://schemas.openxmlformats.org/officeDocument/2006/customXml" ds:itemID="{24D2642B-482C-412E-9D06-A72589233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006a34-5550-4a1b-ba29-22dcf8966c36"/>
    <ds:schemaRef ds:uri="81689add-2d66-43dc-8438-6816d17a6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924E1A-4726-43EA-AFEE-D8FDE5398D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19563</TotalTime>
  <Words>1126</Words>
  <Application>Microsoft Office PowerPoint</Application>
  <PresentationFormat>On-screen Show (4:3)</PresentationFormat>
  <Paragraphs>255</Paragraphs>
  <Slides>14</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Arial</vt:lpstr>
      <vt:lpstr>Calibri</vt:lpstr>
      <vt:lpstr>Calibri Light</vt:lpstr>
      <vt:lpstr>Georgia</vt:lpstr>
      <vt:lpstr>Lucida Grande</vt:lpstr>
      <vt:lpstr>Wingdings</vt:lpstr>
      <vt:lpstr>Office Theme</vt:lpstr>
      <vt:lpstr>Custom Design</vt:lpstr>
      <vt:lpstr>1_Custom Design</vt:lpstr>
      <vt:lpstr>PowerPoint Presentation</vt:lpstr>
      <vt:lpstr>Objectives</vt:lpstr>
      <vt:lpstr>Lifecycle of a Clinical Trial</vt:lpstr>
      <vt:lpstr>LSUHSC CTO Budgeting Workflow </vt:lpstr>
      <vt:lpstr>SSSCC CTO Budgeting Workflow </vt:lpstr>
      <vt:lpstr>What Do You Need to Draft a Budget?</vt:lpstr>
      <vt:lpstr>Budget Template</vt:lpstr>
      <vt:lpstr>Effort-Based Costs</vt:lpstr>
      <vt:lpstr>Study Staff Rates</vt:lpstr>
      <vt:lpstr>Expense-Based Costs</vt:lpstr>
      <vt:lpstr>Start-Up &amp; IRB Fees</vt:lpstr>
      <vt:lpstr>Invoiceable Costs</vt:lpstr>
      <vt:lpstr>Budget Summary</vt:lpstr>
      <vt:lpstr>LSU Health Coordinator Competencies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Bonvillain, Gabriela D.</cp:lastModifiedBy>
  <cp:revision>403</cp:revision>
  <dcterms:created xsi:type="dcterms:W3CDTF">2018-05-01T16:39:45Z</dcterms:created>
  <dcterms:modified xsi:type="dcterms:W3CDTF">2023-09-19T16:35:25Z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0x0101009AC96F8CF629B9498D702BE405AD2374</vt:lpwstr>
  </property>
</Properties>
</file>