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  <p:sldMasterId id="2147483713" r:id="rId3"/>
  </p:sldMasterIdLst>
  <p:notesMasterIdLst>
    <p:notesMasterId r:id="rId16"/>
  </p:notesMasterIdLst>
  <p:sldIdLst>
    <p:sldId id="423" r:id="rId4"/>
    <p:sldId id="285" r:id="rId5"/>
    <p:sldId id="424" r:id="rId6"/>
    <p:sldId id="425" r:id="rId7"/>
    <p:sldId id="431" r:id="rId8"/>
    <p:sldId id="426" r:id="rId9"/>
    <p:sldId id="428" r:id="rId10"/>
    <p:sldId id="429" r:id="rId11"/>
    <p:sldId id="430" r:id="rId12"/>
    <p:sldId id="427" r:id="rId13"/>
    <p:sldId id="402" r:id="rId14"/>
    <p:sldId id="42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, Jawed" initials="AJ" lastIdx="1" clrIdx="0">
    <p:extLst>
      <p:ext uri="{19B8F6BF-5375-455C-9EA6-DF929625EA0E}">
        <p15:presenceInfo xmlns:p15="http://schemas.microsoft.com/office/powerpoint/2012/main" userId="S-1-5-21-2113824390-172908180-308554878-285189" providerId="AD"/>
      </p:ext>
    </p:extLst>
  </p:cmAuthor>
  <p:cmAuthor id="2" name="Dominguez, Gabriela S." initials="DGS" lastIdx="2" clrIdx="1">
    <p:extLst>
      <p:ext uri="{19B8F6BF-5375-455C-9EA6-DF929625EA0E}">
        <p15:presenceInfo xmlns:p15="http://schemas.microsoft.com/office/powerpoint/2012/main" userId="S::gdomi1@lsuhsc.edu::1e8c3622-8eb4-43e3-b471-62500f627b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99FF"/>
    <a:srgbClr val="008000"/>
    <a:srgbClr val="0066FF"/>
    <a:srgbClr val="0000FF"/>
    <a:srgbClr val="CCCCFF"/>
    <a:srgbClr val="CC66FF"/>
    <a:srgbClr val="D0A800"/>
    <a:srgbClr val="CDC303"/>
    <a:srgbClr val="EBE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0151" autoAdjust="0"/>
  </p:normalViewPr>
  <p:slideViewPr>
    <p:cSldViewPr snapToGrid="0">
      <p:cViewPr varScale="1">
        <p:scale>
          <a:sx n="69" d="100"/>
          <a:sy n="69" d="100"/>
        </p:scale>
        <p:origin x="1762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751A6-CD0D-47A2-A2D2-DB429F782943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985AE66-8904-4A2C-877F-9D0EAF662433}">
      <dgm:prSet phldrT="[Text]"/>
      <dgm:spPr/>
      <dgm:t>
        <a:bodyPr/>
        <a:lstStyle/>
        <a:p>
          <a:r>
            <a:rPr lang="en-US" b="1" dirty="0"/>
            <a:t>Exempt/Expedited</a:t>
          </a:r>
        </a:p>
      </dgm:t>
    </dgm:pt>
    <dgm:pt modelId="{6D95867A-28EF-48B7-A4FD-A2D85C3D490E}" type="parTrans" cxnId="{2400ED21-504A-4DC1-856C-1C675CC740B3}">
      <dgm:prSet/>
      <dgm:spPr/>
      <dgm:t>
        <a:bodyPr/>
        <a:lstStyle/>
        <a:p>
          <a:endParaRPr lang="en-US"/>
        </a:p>
      </dgm:t>
    </dgm:pt>
    <dgm:pt modelId="{CF124DA5-8018-4EC0-9087-6355FFDEDB6C}" type="sibTrans" cxnId="{2400ED21-504A-4DC1-856C-1C675CC740B3}">
      <dgm:prSet/>
      <dgm:spPr/>
      <dgm:t>
        <a:bodyPr/>
        <a:lstStyle/>
        <a:p>
          <a:endParaRPr lang="en-US"/>
        </a:p>
      </dgm:t>
    </dgm:pt>
    <dgm:pt modelId="{BC889994-A526-4DDC-BB2E-9BD185FA9BD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Administrative &amp; scientific review by IRB Analyst</a:t>
          </a:r>
        </a:p>
      </dgm:t>
    </dgm:pt>
    <dgm:pt modelId="{65E41128-4BF1-4BCD-B55E-01F93DC7C251}" type="parTrans" cxnId="{B680E3F1-C078-48B1-A1C4-AF4D8BD97BAC}">
      <dgm:prSet/>
      <dgm:spPr/>
      <dgm:t>
        <a:bodyPr/>
        <a:lstStyle/>
        <a:p>
          <a:endParaRPr lang="en-US"/>
        </a:p>
      </dgm:t>
    </dgm:pt>
    <dgm:pt modelId="{B76F7804-BCE5-4701-BC17-3C2D8958880B}" type="sibTrans" cxnId="{B680E3F1-C078-48B1-A1C4-AF4D8BD97BAC}">
      <dgm:prSet/>
      <dgm:spPr/>
      <dgm:t>
        <a:bodyPr/>
        <a:lstStyle/>
        <a:p>
          <a:endParaRPr lang="en-US"/>
        </a:p>
      </dgm:t>
    </dgm:pt>
    <dgm:pt modelId="{EE5C6A65-4093-4987-8DAC-FC064E83956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Application returned for changes, if needed</a:t>
          </a:r>
        </a:p>
      </dgm:t>
    </dgm:pt>
    <dgm:pt modelId="{7F669701-2745-40A4-AFB7-887AD0BC3CF8}" type="parTrans" cxnId="{1324F265-56AF-4A09-9F0D-95E1971D680E}">
      <dgm:prSet/>
      <dgm:spPr/>
      <dgm:t>
        <a:bodyPr/>
        <a:lstStyle/>
        <a:p>
          <a:endParaRPr lang="en-US"/>
        </a:p>
      </dgm:t>
    </dgm:pt>
    <dgm:pt modelId="{BFDEBE33-BC4E-45BB-8586-71920037B9A8}" type="sibTrans" cxnId="{1324F265-56AF-4A09-9F0D-95E1971D680E}">
      <dgm:prSet/>
      <dgm:spPr/>
      <dgm:t>
        <a:bodyPr/>
        <a:lstStyle/>
        <a:p>
          <a:endParaRPr lang="en-US"/>
        </a:p>
      </dgm:t>
    </dgm:pt>
    <dgm:pt modelId="{C2206B9D-BB32-464E-BB9D-ECD52BB9C762}">
      <dgm:prSet phldrT="[Text]"/>
      <dgm:spPr/>
      <dgm:t>
        <a:bodyPr/>
        <a:lstStyle/>
        <a:p>
          <a:r>
            <a:rPr lang="en-US" b="1" dirty="0"/>
            <a:t>Full Board</a:t>
          </a:r>
        </a:p>
      </dgm:t>
    </dgm:pt>
    <dgm:pt modelId="{4E331C12-3987-4F53-9444-6FA27443CAFE}" type="parTrans" cxnId="{EFC8B698-57B4-4C00-87E1-2791AC615283}">
      <dgm:prSet/>
      <dgm:spPr/>
      <dgm:t>
        <a:bodyPr/>
        <a:lstStyle/>
        <a:p>
          <a:endParaRPr lang="en-US"/>
        </a:p>
      </dgm:t>
    </dgm:pt>
    <dgm:pt modelId="{88183175-A9B2-4852-9139-6D5CF5000DB8}" type="sibTrans" cxnId="{EFC8B698-57B4-4C00-87E1-2791AC615283}">
      <dgm:prSet/>
      <dgm:spPr/>
      <dgm:t>
        <a:bodyPr/>
        <a:lstStyle/>
        <a:p>
          <a:endParaRPr lang="en-US"/>
        </a:p>
      </dgm:t>
    </dgm:pt>
    <dgm:pt modelId="{9DC8F2FC-DD0E-45DE-88D9-34450537E85B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Administrative review </a:t>
          </a:r>
        </a:p>
      </dgm:t>
    </dgm:pt>
    <dgm:pt modelId="{D58FF121-B7C1-407D-B75F-334F60C40F46}" type="parTrans" cxnId="{F323D913-C515-4B3B-98CE-469D9D12A918}">
      <dgm:prSet/>
      <dgm:spPr/>
      <dgm:t>
        <a:bodyPr/>
        <a:lstStyle/>
        <a:p>
          <a:endParaRPr lang="en-US"/>
        </a:p>
      </dgm:t>
    </dgm:pt>
    <dgm:pt modelId="{7CD73320-40EB-4300-B33D-ADAA225238A5}" type="sibTrans" cxnId="{F323D913-C515-4B3B-98CE-469D9D12A918}">
      <dgm:prSet/>
      <dgm:spPr/>
      <dgm:t>
        <a:bodyPr/>
        <a:lstStyle/>
        <a:p>
          <a:endParaRPr lang="en-US"/>
        </a:p>
      </dgm:t>
    </dgm:pt>
    <dgm:pt modelId="{C1E05D11-F9BD-4D75-983C-3922D9666D1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Application returned for changes, if needed</a:t>
          </a:r>
        </a:p>
      </dgm:t>
    </dgm:pt>
    <dgm:pt modelId="{F96D895C-0793-4E55-9F6D-F113B8F2773D}" type="parTrans" cxnId="{3FA75AB8-0F67-4D10-811F-EB160A6EF442}">
      <dgm:prSet/>
      <dgm:spPr/>
      <dgm:t>
        <a:bodyPr/>
        <a:lstStyle/>
        <a:p>
          <a:endParaRPr lang="en-US"/>
        </a:p>
      </dgm:t>
    </dgm:pt>
    <dgm:pt modelId="{CA5D6CB9-3BA4-4B67-A56D-5AE4553FEB20}" type="sibTrans" cxnId="{3FA75AB8-0F67-4D10-811F-EB160A6EF442}">
      <dgm:prSet/>
      <dgm:spPr/>
      <dgm:t>
        <a:bodyPr/>
        <a:lstStyle/>
        <a:p>
          <a:endParaRPr lang="en-US"/>
        </a:p>
      </dgm:t>
    </dgm:pt>
    <dgm:pt modelId="{5C7B3E22-5719-4073-A95D-9F08778E54F5}">
      <dgm:prSet phldrT="[Text]"/>
      <dgm:spPr/>
      <dgm:t>
        <a:bodyPr/>
        <a:lstStyle/>
        <a:p>
          <a:r>
            <a:rPr lang="en-US" b="1" dirty="0"/>
            <a:t>Reliance</a:t>
          </a:r>
        </a:p>
      </dgm:t>
    </dgm:pt>
    <dgm:pt modelId="{EBC44B7D-FF83-4AC2-A3A8-C74A755E395A}" type="parTrans" cxnId="{B76087D5-A649-49F6-A1FD-F27ACEAC5CE3}">
      <dgm:prSet/>
      <dgm:spPr/>
      <dgm:t>
        <a:bodyPr/>
        <a:lstStyle/>
        <a:p>
          <a:endParaRPr lang="en-US"/>
        </a:p>
      </dgm:t>
    </dgm:pt>
    <dgm:pt modelId="{7B7C2721-C796-4BE0-9D4F-655E9E75A47D}" type="sibTrans" cxnId="{B76087D5-A649-49F6-A1FD-F27ACEAC5CE3}">
      <dgm:prSet/>
      <dgm:spPr/>
      <dgm:t>
        <a:bodyPr/>
        <a:lstStyle/>
        <a:p>
          <a:endParaRPr lang="en-US"/>
        </a:p>
      </dgm:t>
    </dgm:pt>
    <dgm:pt modelId="{95E08500-1719-43AB-B484-3A4DF4D7B60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Administrative review</a:t>
          </a:r>
        </a:p>
      </dgm:t>
    </dgm:pt>
    <dgm:pt modelId="{F092D3F4-9205-4D50-B070-9E84C2349E10}" type="parTrans" cxnId="{F24BBF64-E694-4A5C-9BA3-96357EF8C683}">
      <dgm:prSet/>
      <dgm:spPr/>
      <dgm:t>
        <a:bodyPr/>
        <a:lstStyle/>
        <a:p>
          <a:endParaRPr lang="en-US"/>
        </a:p>
      </dgm:t>
    </dgm:pt>
    <dgm:pt modelId="{139907D6-CDC2-48C0-839A-8E1F4AB56620}" type="sibTrans" cxnId="{F24BBF64-E694-4A5C-9BA3-96357EF8C683}">
      <dgm:prSet/>
      <dgm:spPr/>
      <dgm:t>
        <a:bodyPr/>
        <a:lstStyle/>
        <a:p>
          <a:endParaRPr lang="en-US"/>
        </a:p>
      </dgm:t>
    </dgm:pt>
    <dgm:pt modelId="{AE6362DD-E80B-4A1E-A803-0942AE40FA8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Application returned for changes, if needed</a:t>
          </a:r>
        </a:p>
      </dgm:t>
    </dgm:pt>
    <dgm:pt modelId="{8799F1B4-388A-4F26-98C9-390E03DBF843}" type="parTrans" cxnId="{9F6C7346-4771-4045-BE56-F4820550EF61}">
      <dgm:prSet/>
      <dgm:spPr/>
      <dgm:t>
        <a:bodyPr/>
        <a:lstStyle/>
        <a:p>
          <a:endParaRPr lang="en-US"/>
        </a:p>
      </dgm:t>
    </dgm:pt>
    <dgm:pt modelId="{DDF697CE-AA6F-4C52-B871-35C7E3499DA2}" type="sibTrans" cxnId="{9F6C7346-4771-4045-BE56-F4820550EF61}">
      <dgm:prSet/>
      <dgm:spPr/>
      <dgm:t>
        <a:bodyPr/>
        <a:lstStyle/>
        <a:p>
          <a:endParaRPr lang="en-US"/>
        </a:p>
      </dgm:t>
    </dgm:pt>
    <dgm:pt modelId="{29AF89FD-409C-45F4-940E-C65A99B7CC2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Assignment to Full Board Reviewer and meeting</a:t>
          </a:r>
        </a:p>
      </dgm:t>
    </dgm:pt>
    <dgm:pt modelId="{0A20774C-A6E2-46A2-839A-1D42561E1D11}" type="parTrans" cxnId="{8743C46A-F8A7-4B74-9CE0-50C82CDD8626}">
      <dgm:prSet/>
      <dgm:spPr/>
      <dgm:t>
        <a:bodyPr/>
        <a:lstStyle/>
        <a:p>
          <a:endParaRPr lang="en-US"/>
        </a:p>
      </dgm:t>
    </dgm:pt>
    <dgm:pt modelId="{5DE63D75-D54E-43E6-A055-A12AE6F441DE}" type="sibTrans" cxnId="{8743C46A-F8A7-4B74-9CE0-50C82CDD8626}">
      <dgm:prSet/>
      <dgm:spPr/>
      <dgm:t>
        <a:bodyPr/>
        <a:lstStyle/>
        <a:p>
          <a:endParaRPr lang="en-US"/>
        </a:p>
      </dgm:t>
    </dgm:pt>
    <dgm:pt modelId="{82909C41-9F34-4680-99E4-6FF138967E3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Review presented at meeting</a:t>
          </a:r>
        </a:p>
      </dgm:t>
    </dgm:pt>
    <dgm:pt modelId="{ACE420E6-D453-4BD8-BD19-64D0BFD392D4}" type="parTrans" cxnId="{65287492-6985-4517-B365-0D5FD9CD4AD1}">
      <dgm:prSet/>
      <dgm:spPr/>
      <dgm:t>
        <a:bodyPr/>
        <a:lstStyle/>
        <a:p>
          <a:endParaRPr lang="en-US"/>
        </a:p>
      </dgm:t>
    </dgm:pt>
    <dgm:pt modelId="{87B6FBF8-4145-482B-A3DF-2AF375F455A0}" type="sibTrans" cxnId="{65287492-6985-4517-B365-0D5FD9CD4AD1}">
      <dgm:prSet/>
      <dgm:spPr/>
      <dgm:t>
        <a:bodyPr/>
        <a:lstStyle/>
        <a:p>
          <a:endParaRPr lang="en-US"/>
        </a:p>
      </dgm:t>
    </dgm:pt>
    <dgm:pt modelId="{9C77DDB7-4B89-4606-B813-1EA783C04D0B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IRB approval issued</a:t>
          </a:r>
        </a:p>
      </dgm:t>
    </dgm:pt>
    <dgm:pt modelId="{D2984E10-A9F7-4913-B1A9-BDA1D96C34EC}" type="parTrans" cxnId="{58F65C6E-FB3D-465A-AC45-6F84A5DFE9ED}">
      <dgm:prSet/>
      <dgm:spPr/>
      <dgm:t>
        <a:bodyPr/>
        <a:lstStyle/>
        <a:p>
          <a:endParaRPr lang="en-US"/>
        </a:p>
      </dgm:t>
    </dgm:pt>
    <dgm:pt modelId="{5964C1BC-687F-4BF0-90D5-CBD19C3F5059}" type="sibTrans" cxnId="{58F65C6E-FB3D-465A-AC45-6F84A5DFE9ED}">
      <dgm:prSet/>
      <dgm:spPr/>
      <dgm:t>
        <a:bodyPr/>
        <a:lstStyle/>
        <a:p>
          <a:endParaRPr lang="en-US"/>
        </a:p>
      </dgm:t>
    </dgm:pt>
    <dgm:pt modelId="{0E795F21-6F31-4D14-B964-E3E5A5A7F1A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IRB acknowledgment provided</a:t>
          </a:r>
        </a:p>
      </dgm:t>
    </dgm:pt>
    <dgm:pt modelId="{AFD280C0-0436-404D-824F-5B78D8456F59}" type="parTrans" cxnId="{33E10A8B-2232-48FB-ADE8-7C0727BAFA83}">
      <dgm:prSet/>
      <dgm:spPr/>
      <dgm:t>
        <a:bodyPr/>
        <a:lstStyle/>
        <a:p>
          <a:endParaRPr lang="en-US"/>
        </a:p>
      </dgm:t>
    </dgm:pt>
    <dgm:pt modelId="{BB5D1BE1-053A-4BB9-9602-840FDDFFA88C}" type="sibTrans" cxnId="{33E10A8B-2232-48FB-ADE8-7C0727BAFA83}">
      <dgm:prSet/>
      <dgm:spPr/>
      <dgm:t>
        <a:bodyPr/>
        <a:lstStyle/>
        <a:p>
          <a:endParaRPr lang="en-US"/>
        </a:p>
      </dgm:t>
    </dgm:pt>
    <dgm:pt modelId="{A550C473-8CB7-4D6E-9277-3B839352207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IRB approval issued</a:t>
          </a:r>
        </a:p>
      </dgm:t>
    </dgm:pt>
    <dgm:pt modelId="{C03EBFE3-C048-4B6F-8B81-3151E7E43C01}" type="parTrans" cxnId="{144637D1-2BB0-4CD9-B4BC-D5C4050D9849}">
      <dgm:prSet/>
      <dgm:spPr/>
      <dgm:t>
        <a:bodyPr/>
        <a:lstStyle/>
        <a:p>
          <a:endParaRPr lang="en-US"/>
        </a:p>
      </dgm:t>
    </dgm:pt>
    <dgm:pt modelId="{B231B3DB-33D3-40A7-BA16-158D0129617D}" type="sibTrans" cxnId="{144637D1-2BB0-4CD9-B4BC-D5C4050D9849}">
      <dgm:prSet/>
      <dgm:spPr/>
      <dgm:t>
        <a:bodyPr/>
        <a:lstStyle/>
        <a:p>
          <a:endParaRPr lang="en-US"/>
        </a:p>
      </dgm:t>
    </dgm:pt>
    <dgm:pt modelId="{7D068F50-0AA0-4E75-831F-A265C13A9CA9}" type="pres">
      <dgm:prSet presAssocID="{88B751A6-CD0D-47A2-A2D2-DB429F782943}" presName="Name0" presStyleCnt="0">
        <dgm:presLayoutVars>
          <dgm:dir/>
          <dgm:animLvl val="lvl"/>
          <dgm:resizeHandles val="exact"/>
        </dgm:presLayoutVars>
      </dgm:prSet>
      <dgm:spPr/>
    </dgm:pt>
    <dgm:pt modelId="{B2E95EDD-6193-4CDD-8F63-F1C987EC50E7}" type="pres">
      <dgm:prSet presAssocID="{B985AE66-8904-4A2C-877F-9D0EAF662433}" presName="composite" presStyleCnt="0"/>
      <dgm:spPr/>
    </dgm:pt>
    <dgm:pt modelId="{89DCE432-1A55-418E-8123-7057613F008B}" type="pres">
      <dgm:prSet presAssocID="{B985AE66-8904-4A2C-877F-9D0EAF6624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7FC446D-45AB-44AC-AB5E-DD72DB9BF2F5}" type="pres">
      <dgm:prSet presAssocID="{B985AE66-8904-4A2C-877F-9D0EAF662433}" presName="desTx" presStyleLbl="alignAccFollowNode1" presStyleIdx="0" presStyleCnt="3">
        <dgm:presLayoutVars>
          <dgm:bulletEnabled val="1"/>
        </dgm:presLayoutVars>
      </dgm:prSet>
      <dgm:spPr/>
    </dgm:pt>
    <dgm:pt modelId="{A02AEB9D-A249-467C-8147-DA4C548AA850}" type="pres">
      <dgm:prSet presAssocID="{CF124DA5-8018-4EC0-9087-6355FFDEDB6C}" presName="space" presStyleCnt="0"/>
      <dgm:spPr/>
    </dgm:pt>
    <dgm:pt modelId="{01DFA607-A995-4E4A-96E5-19742FD6CA72}" type="pres">
      <dgm:prSet presAssocID="{C2206B9D-BB32-464E-BB9D-ECD52BB9C762}" presName="composite" presStyleCnt="0"/>
      <dgm:spPr/>
    </dgm:pt>
    <dgm:pt modelId="{C81745D0-5629-424B-90D2-4C88F8C6F987}" type="pres">
      <dgm:prSet presAssocID="{C2206B9D-BB32-464E-BB9D-ECD52BB9C7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532D34-A690-4A67-8AB8-7B6A75A7B9AF}" type="pres">
      <dgm:prSet presAssocID="{C2206B9D-BB32-464E-BB9D-ECD52BB9C762}" presName="desTx" presStyleLbl="alignAccFollowNode1" presStyleIdx="1" presStyleCnt="3">
        <dgm:presLayoutVars>
          <dgm:bulletEnabled val="1"/>
        </dgm:presLayoutVars>
      </dgm:prSet>
      <dgm:spPr/>
    </dgm:pt>
    <dgm:pt modelId="{54FD3097-0FA2-439C-A350-E4D8111D3418}" type="pres">
      <dgm:prSet presAssocID="{88183175-A9B2-4852-9139-6D5CF5000DB8}" presName="space" presStyleCnt="0"/>
      <dgm:spPr/>
    </dgm:pt>
    <dgm:pt modelId="{5810CED4-0ACB-4FBD-BF20-47207B691313}" type="pres">
      <dgm:prSet presAssocID="{5C7B3E22-5719-4073-A95D-9F08778E54F5}" presName="composite" presStyleCnt="0"/>
      <dgm:spPr/>
    </dgm:pt>
    <dgm:pt modelId="{C063314B-6124-42A8-85EE-3F1923060B40}" type="pres">
      <dgm:prSet presAssocID="{5C7B3E22-5719-4073-A95D-9F08778E54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8D16D77-C55C-4D98-A841-1247416DDC36}" type="pres">
      <dgm:prSet presAssocID="{5C7B3E22-5719-4073-A95D-9F08778E54F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B2F503-4070-4DF3-87B9-50ACFE962FD3}" type="presOf" srcId="{88B751A6-CD0D-47A2-A2D2-DB429F782943}" destId="{7D068F50-0AA0-4E75-831F-A265C13A9CA9}" srcOrd="0" destOrd="0" presId="urn:microsoft.com/office/officeart/2005/8/layout/hList1"/>
    <dgm:cxn modelId="{6FBB6507-B0DD-4B19-9322-FBC584472078}" type="presOf" srcId="{B985AE66-8904-4A2C-877F-9D0EAF662433}" destId="{89DCE432-1A55-418E-8123-7057613F008B}" srcOrd="0" destOrd="0" presId="urn:microsoft.com/office/officeart/2005/8/layout/hList1"/>
    <dgm:cxn modelId="{FBD99609-7473-46F0-A1CF-C39AE236B0B8}" type="presOf" srcId="{BC889994-A526-4DDC-BB2E-9BD185FA9BD8}" destId="{B7FC446D-45AB-44AC-AB5E-DD72DB9BF2F5}" srcOrd="0" destOrd="0" presId="urn:microsoft.com/office/officeart/2005/8/layout/hList1"/>
    <dgm:cxn modelId="{9F09070F-6F8F-45C8-88B7-12CBC691D2EB}" type="presOf" srcId="{A550C473-8CB7-4D6E-9277-3B8393522079}" destId="{B7FC446D-45AB-44AC-AB5E-DD72DB9BF2F5}" srcOrd="0" destOrd="2" presId="urn:microsoft.com/office/officeart/2005/8/layout/hList1"/>
    <dgm:cxn modelId="{F323D913-C515-4B3B-98CE-469D9D12A918}" srcId="{C2206B9D-BB32-464E-BB9D-ECD52BB9C762}" destId="{9DC8F2FC-DD0E-45DE-88D9-34450537E85B}" srcOrd="0" destOrd="0" parTransId="{D58FF121-B7C1-407D-B75F-334F60C40F46}" sibTransId="{7CD73320-40EB-4300-B33D-ADAA225238A5}"/>
    <dgm:cxn modelId="{2400ED21-504A-4DC1-856C-1C675CC740B3}" srcId="{88B751A6-CD0D-47A2-A2D2-DB429F782943}" destId="{B985AE66-8904-4A2C-877F-9D0EAF662433}" srcOrd="0" destOrd="0" parTransId="{6D95867A-28EF-48B7-A4FD-A2D85C3D490E}" sibTransId="{CF124DA5-8018-4EC0-9087-6355FFDEDB6C}"/>
    <dgm:cxn modelId="{86EB272D-F44D-4FFE-A77A-1F8EEA0E1943}" type="presOf" srcId="{AE6362DD-E80B-4A1E-A803-0942AE40FA84}" destId="{58D16D77-C55C-4D98-A841-1247416DDC36}" srcOrd="0" destOrd="1" presId="urn:microsoft.com/office/officeart/2005/8/layout/hList1"/>
    <dgm:cxn modelId="{092E2E5C-32ED-4651-8A41-3849265CDB59}" type="presOf" srcId="{29AF89FD-409C-45F4-940E-C65A99B7CC21}" destId="{CC532D34-A690-4A67-8AB8-7B6A75A7B9AF}" srcOrd="0" destOrd="2" presId="urn:microsoft.com/office/officeart/2005/8/layout/hList1"/>
    <dgm:cxn modelId="{6B872260-7F53-4368-94DF-54FFD72D967F}" type="presOf" srcId="{C2206B9D-BB32-464E-BB9D-ECD52BB9C762}" destId="{C81745D0-5629-424B-90D2-4C88F8C6F987}" srcOrd="0" destOrd="0" presId="urn:microsoft.com/office/officeart/2005/8/layout/hList1"/>
    <dgm:cxn modelId="{F24BBF64-E694-4A5C-9BA3-96357EF8C683}" srcId="{5C7B3E22-5719-4073-A95D-9F08778E54F5}" destId="{95E08500-1719-43AB-B484-3A4DF4D7B604}" srcOrd="0" destOrd="0" parTransId="{F092D3F4-9205-4D50-B070-9E84C2349E10}" sibTransId="{139907D6-CDC2-48C0-839A-8E1F4AB56620}"/>
    <dgm:cxn modelId="{1324F265-56AF-4A09-9F0D-95E1971D680E}" srcId="{B985AE66-8904-4A2C-877F-9D0EAF662433}" destId="{EE5C6A65-4093-4987-8DAC-FC064E83956F}" srcOrd="1" destOrd="0" parTransId="{7F669701-2745-40A4-AFB7-887AD0BC3CF8}" sibTransId="{BFDEBE33-BC4E-45BB-8586-71920037B9A8}"/>
    <dgm:cxn modelId="{9F6C7346-4771-4045-BE56-F4820550EF61}" srcId="{5C7B3E22-5719-4073-A95D-9F08778E54F5}" destId="{AE6362DD-E80B-4A1E-A803-0942AE40FA84}" srcOrd="1" destOrd="0" parTransId="{8799F1B4-388A-4F26-98C9-390E03DBF843}" sibTransId="{DDF697CE-AA6F-4C52-B871-35C7E3499DA2}"/>
    <dgm:cxn modelId="{6ECD5668-4BA3-403B-997C-EF59DEE1463F}" type="presOf" srcId="{C1E05D11-F9BD-4D75-983C-3922D9666D15}" destId="{CC532D34-A690-4A67-8AB8-7B6A75A7B9AF}" srcOrd="0" destOrd="1" presId="urn:microsoft.com/office/officeart/2005/8/layout/hList1"/>
    <dgm:cxn modelId="{8743C46A-F8A7-4B74-9CE0-50C82CDD8626}" srcId="{C2206B9D-BB32-464E-BB9D-ECD52BB9C762}" destId="{29AF89FD-409C-45F4-940E-C65A99B7CC21}" srcOrd="2" destOrd="0" parTransId="{0A20774C-A6E2-46A2-839A-1D42561E1D11}" sibTransId="{5DE63D75-D54E-43E6-A055-A12AE6F441DE}"/>
    <dgm:cxn modelId="{58F65C6E-FB3D-465A-AC45-6F84A5DFE9ED}" srcId="{C2206B9D-BB32-464E-BB9D-ECD52BB9C762}" destId="{9C77DDB7-4B89-4606-B813-1EA783C04D0B}" srcOrd="4" destOrd="0" parTransId="{D2984E10-A9F7-4913-B1A9-BDA1D96C34EC}" sibTransId="{5964C1BC-687F-4BF0-90D5-CBD19C3F5059}"/>
    <dgm:cxn modelId="{B9FE5C54-4129-4C33-B228-14552427AC3D}" type="presOf" srcId="{EE5C6A65-4093-4987-8DAC-FC064E83956F}" destId="{B7FC446D-45AB-44AC-AB5E-DD72DB9BF2F5}" srcOrd="0" destOrd="1" presId="urn:microsoft.com/office/officeart/2005/8/layout/hList1"/>
    <dgm:cxn modelId="{939EBC78-60C2-4629-B191-239EF9EED08C}" type="presOf" srcId="{9C77DDB7-4B89-4606-B813-1EA783C04D0B}" destId="{CC532D34-A690-4A67-8AB8-7B6A75A7B9AF}" srcOrd="0" destOrd="4" presId="urn:microsoft.com/office/officeart/2005/8/layout/hList1"/>
    <dgm:cxn modelId="{BE13C589-B6D3-43B4-AD9D-F18DFE683495}" type="presOf" srcId="{5C7B3E22-5719-4073-A95D-9F08778E54F5}" destId="{C063314B-6124-42A8-85EE-3F1923060B40}" srcOrd="0" destOrd="0" presId="urn:microsoft.com/office/officeart/2005/8/layout/hList1"/>
    <dgm:cxn modelId="{33E10A8B-2232-48FB-ADE8-7C0727BAFA83}" srcId="{5C7B3E22-5719-4073-A95D-9F08778E54F5}" destId="{0E795F21-6F31-4D14-B964-E3E5A5A7F1A9}" srcOrd="2" destOrd="0" parTransId="{AFD280C0-0436-404D-824F-5B78D8456F59}" sibTransId="{BB5D1BE1-053A-4BB9-9602-840FDDFFA88C}"/>
    <dgm:cxn modelId="{6031178C-42FA-42D4-922B-407E2610CDE2}" type="presOf" srcId="{9DC8F2FC-DD0E-45DE-88D9-34450537E85B}" destId="{CC532D34-A690-4A67-8AB8-7B6A75A7B9AF}" srcOrd="0" destOrd="0" presId="urn:microsoft.com/office/officeart/2005/8/layout/hList1"/>
    <dgm:cxn modelId="{38D00B92-5DD1-49C1-A4E1-DC761793E7D9}" type="presOf" srcId="{95E08500-1719-43AB-B484-3A4DF4D7B604}" destId="{58D16D77-C55C-4D98-A841-1247416DDC36}" srcOrd="0" destOrd="0" presId="urn:microsoft.com/office/officeart/2005/8/layout/hList1"/>
    <dgm:cxn modelId="{65287492-6985-4517-B365-0D5FD9CD4AD1}" srcId="{C2206B9D-BB32-464E-BB9D-ECD52BB9C762}" destId="{82909C41-9F34-4680-99E4-6FF138967E37}" srcOrd="3" destOrd="0" parTransId="{ACE420E6-D453-4BD8-BD19-64D0BFD392D4}" sibTransId="{87B6FBF8-4145-482B-A3DF-2AF375F455A0}"/>
    <dgm:cxn modelId="{EFC8B698-57B4-4C00-87E1-2791AC615283}" srcId="{88B751A6-CD0D-47A2-A2D2-DB429F782943}" destId="{C2206B9D-BB32-464E-BB9D-ECD52BB9C762}" srcOrd="1" destOrd="0" parTransId="{4E331C12-3987-4F53-9444-6FA27443CAFE}" sibTransId="{88183175-A9B2-4852-9139-6D5CF5000DB8}"/>
    <dgm:cxn modelId="{488EDF99-9B4F-4E2F-B60C-6BD2D5441DD1}" type="presOf" srcId="{0E795F21-6F31-4D14-B964-E3E5A5A7F1A9}" destId="{58D16D77-C55C-4D98-A841-1247416DDC36}" srcOrd="0" destOrd="2" presId="urn:microsoft.com/office/officeart/2005/8/layout/hList1"/>
    <dgm:cxn modelId="{3FA75AB8-0F67-4D10-811F-EB160A6EF442}" srcId="{C2206B9D-BB32-464E-BB9D-ECD52BB9C762}" destId="{C1E05D11-F9BD-4D75-983C-3922D9666D15}" srcOrd="1" destOrd="0" parTransId="{F96D895C-0793-4E55-9F6D-F113B8F2773D}" sibTransId="{CA5D6CB9-3BA4-4B67-A56D-5AE4553FEB20}"/>
    <dgm:cxn modelId="{144637D1-2BB0-4CD9-B4BC-D5C4050D9849}" srcId="{B985AE66-8904-4A2C-877F-9D0EAF662433}" destId="{A550C473-8CB7-4D6E-9277-3B8393522079}" srcOrd="2" destOrd="0" parTransId="{C03EBFE3-C048-4B6F-8B81-3151E7E43C01}" sibTransId="{B231B3DB-33D3-40A7-BA16-158D0129617D}"/>
    <dgm:cxn modelId="{B76087D5-A649-49F6-A1FD-F27ACEAC5CE3}" srcId="{88B751A6-CD0D-47A2-A2D2-DB429F782943}" destId="{5C7B3E22-5719-4073-A95D-9F08778E54F5}" srcOrd="2" destOrd="0" parTransId="{EBC44B7D-FF83-4AC2-A3A8-C74A755E395A}" sibTransId="{7B7C2721-C796-4BE0-9D4F-655E9E75A47D}"/>
    <dgm:cxn modelId="{BCF92CDC-5D90-46BF-AAF3-DBFD0FAD6FE7}" type="presOf" srcId="{82909C41-9F34-4680-99E4-6FF138967E37}" destId="{CC532D34-A690-4A67-8AB8-7B6A75A7B9AF}" srcOrd="0" destOrd="3" presId="urn:microsoft.com/office/officeart/2005/8/layout/hList1"/>
    <dgm:cxn modelId="{B680E3F1-C078-48B1-A1C4-AF4D8BD97BAC}" srcId="{B985AE66-8904-4A2C-877F-9D0EAF662433}" destId="{BC889994-A526-4DDC-BB2E-9BD185FA9BD8}" srcOrd="0" destOrd="0" parTransId="{65E41128-4BF1-4BCD-B55E-01F93DC7C251}" sibTransId="{B76F7804-BCE5-4701-BC17-3C2D8958880B}"/>
    <dgm:cxn modelId="{B826219F-AAAD-4587-BF6C-26744455389E}" type="presParOf" srcId="{7D068F50-0AA0-4E75-831F-A265C13A9CA9}" destId="{B2E95EDD-6193-4CDD-8F63-F1C987EC50E7}" srcOrd="0" destOrd="0" presId="urn:microsoft.com/office/officeart/2005/8/layout/hList1"/>
    <dgm:cxn modelId="{AEF0A35E-38DD-47DF-BF03-B6C4D4667ECD}" type="presParOf" srcId="{B2E95EDD-6193-4CDD-8F63-F1C987EC50E7}" destId="{89DCE432-1A55-418E-8123-7057613F008B}" srcOrd="0" destOrd="0" presId="urn:microsoft.com/office/officeart/2005/8/layout/hList1"/>
    <dgm:cxn modelId="{48675C2F-55B0-4B78-BDEB-F2ADDA6E7AC4}" type="presParOf" srcId="{B2E95EDD-6193-4CDD-8F63-F1C987EC50E7}" destId="{B7FC446D-45AB-44AC-AB5E-DD72DB9BF2F5}" srcOrd="1" destOrd="0" presId="urn:microsoft.com/office/officeart/2005/8/layout/hList1"/>
    <dgm:cxn modelId="{93402E1A-D5A2-4F16-8AA5-A5F4DB69ED52}" type="presParOf" srcId="{7D068F50-0AA0-4E75-831F-A265C13A9CA9}" destId="{A02AEB9D-A249-467C-8147-DA4C548AA850}" srcOrd="1" destOrd="0" presId="urn:microsoft.com/office/officeart/2005/8/layout/hList1"/>
    <dgm:cxn modelId="{E9717674-0CD5-448C-991E-0C5AF58FF45A}" type="presParOf" srcId="{7D068F50-0AA0-4E75-831F-A265C13A9CA9}" destId="{01DFA607-A995-4E4A-96E5-19742FD6CA72}" srcOrd="2" destOrd="0" presId="urn:microsoft.com/office/officeart/2005/8/layout/hList1"/>
    <dgm:cxn modelId="{5EAC26DE-2812-4F8D-9873-68E75CE7D78D}" type="presParOf" srcId="{01DFA607-A995-4E4A-96E5-19742FD6CA72}" destId="{C81745D0-5629-424B-90D2-4C88F8C6F987}" srcOrd="0" destOrd="0" presId="urn:microsoft.com/office/officeart/2005/8/layout/hList1"/>
    <dgm:cxn modelId="{31D4C49D-B143-46AA-B389-BDFBC13A3471}" type="presParOf" srcId="{01DFA607-A995-4E4A-96E5-19742FD6CA72}" destId="{CC532D34-A690-4A67-8AB8-7B6A75A7B9AF}" srcOrd="1" destOrd="0" presId="urn:microsoft.com/office/officeart/2005/8/layout/hList1"/>
    <dgm:cxn modelId="{9001D59C-9F0B-4AEC-AEF4-E4DA1DD5ED8C}" type="presParOf" srcId="{7D068F50-0AA0-4E75-831F-A265C13A9CA9}" destId="{54FD3097-0FA2-439C-A350-E4D8111D3418}" srcOrd="3" destOrd="0" presId="urn:microsoft.com/office/officeart/2005/8/layout/hList1"/>
    <dgm:cxn modelId="{34F66E55-7C41-4E14-A6EB-F2490FB79A2F}" type="presParOf" srcId="{7D068F50-0AA0-4E75-831F-A265C13A9CA9}" destId="{5810CED4-0ACB-4FBD-BF20-47207B691313}" srcOrd="4" destOrd="0" presId="urn:microsoft.com/office/officeart/2005/8/layout/hList1"/>
    <dgm:cxn modelId="{456A0546-5AD4-486B-9047-C01B90736425}" type="presParOf" srcId="{5810CED4-0ACB-4FBD-BF20-47207B691313}" destId="{C063314B-6124-42A8-85EE-3F1923060B40}" srcOrd="0" destOrd="0" presId="urn:microsoft.com/office/officeart/2005/8/layout/hList1"/>
    <dgm:cxn modelId="{9D453320-6C7A-43BF-8338-33072DF38425}" type="presParOf" srcId="{5810CED4-0ACB-4FBD-BF20-47207B691313}" destId="{58D16D77-C55C-4D98-A841-1247416DDC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E432-1A55-418E-8123-7057613F008B}">
      <dsp:nvSpPr>
        <dsp:cNvPr id="0" name=""/>
        <dsp:cNvSpPr/>
      </dsp:nvSpPr>
      <dsp:spPr>
        <a:xfrm>
          <a:off x="2194" y="222473"/>
          <a:ext cx="2139183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Exempt/Expedited</a:t>
          </a:r>
        </a:p>
      </dsp:txBody>
      <dsp:txXfrm>
        <a:off x="2194" y="222473"/>
        <a:ext cx="2139183" cy="518400"/>
      </dsp:txXfrm>
    </dsp:sp>
    <dsp:sp modelId="{B7FC446D-45AB-44AC-AB5E-DD72DB9BF2F5}">
      <dsp:nvSpPr>
        <dsp:cNvPr id="0" name=""/>
        <dsp:cNvSpPr/>
      </dsp:nvSpPr>
      <dsp:spPr>
        <a:xfrm>
          <a:off x="2194" y="740873"/>
          <a:ext cx="2139183" cy="34834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Administrative &amp; scientific review by IRB Analyst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Application returned for changes, if needed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IRB approval issued</a:t>
          </a:r>
        </a:p>
      </dsp:txBody>
      <dsp:txXfrm>
        <a:off x="2194" y="740873"/>
        <a:ext cx="2139183" cy="3483405"/>
      </dsp:txXfrm>
    </dsp:sp>
    <dsp:sp modelId="{C81745D0-5629-424B-90D2-4C88F8C6F987}">
      <dsp:nvSpPr>
        <dsp:cNvPr id="0" name=""/>
        <dsp:cNvSpPr/>
      </dsp:nvSpPr>
      <dsp:spPr>
        <a:xfrm>
          <a:off x="2440863" y="222473"/>
          <a:ext cx="2139183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Full Board</a:t>
          </a:r>
        </a:p>
      </dsp:txBody>
      <dsp:txXfrm>
        <a:off x="2440863" y="222473"/>
        <a:ext cx="2139183" cy="518400"/>
      </dsp:txXfrm>
    </dsp:sp>
    <dsp:sp modelId="{CC532D34-A690-4A67-8AB8-7B6A75A7B9AF}">
      <dsp:nvSpPr>
        <dsp:cNvPr id="0" name=""/>
        <dsp:cNvSpPr/>
      </dsp:nvSpPr>
      <dsp:spPr>
        <a:xfrm>
          <a:off x="2440863" y="740873"/>
          <a:ext cx="2139183" cy="34834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Administrative review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Application returned for changes, if needed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Assignment to Full Board Reviewer and meeting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Review presented at meeting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IRB approval issued</a:t>
          </a:r>
        </a:p>
      </dsp:txBody>
      <dsp:txXfrm>
        <a:off x="2440863" y="740873"/>
        <a:ext cx="2139183" cy="3483405"/>
      </dsp:txXfrm>
    </dsp:sp>
    <dsp:sp modelId="{C063314B-6124-42A8-85EE-3F1923060B40}">
      <dsp:nvSpPr>
        <dsp:cNvPr id="0" name=""/>
        <dsp:cNvSpPr/>
      </dsp:nvSpPr>
      <dsp:spPr>
        <a:xfrm>
          <a:off x="4879532" y="222473"/>
          <a:ext cx="2139183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Reliance</a:t>
          </a:r>
        </a:p>
      </dsp:txBody>
      <dsp:txXfrm>
        <a:off x="4879532" y="222473"/>
        <a:ext cx="2139183" cy="518400"/>
      </dsp:txXfrm>
    </dsp:sp>
    <dsp:sp modelId="{58D16D77-C55C-4D98-A841-1247416DDC36}">
      <dsp:nvSpPr>
        <dsp:cNvPr id="0" name=""/>
        <dsp:cNvSpPr/>
      </dsp:nvSpPr>
      <dsp:spPr>
        <a:xfrm>
          <a:off x="4879532" y="740873"/>
          <a:ext cx="2139183" cy="34834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Administrative review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Application returned for changes, if needed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IRB acknowledgment provided</a:t>
          </a:r>
        </a:p>
      </dsp:txBody>
      <dsp:txXfrm>
        <a:off x="4879532" y="740873"/>
        <a:ext cx="2139183" cy="348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2401-3F72-4344-9C83-C50AB8BBE21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B9EF-02E5-489C-B016-F6FCD3E89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C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hanges to study personnel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May involve altering protocol, consent, HIPAA 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Make sure training is up to date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ddition or alteration of research activities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protocol, may involve update to consent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ddition or alteration of recruitment materials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documents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ddition or alteration of data collection forms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documents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I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ncrease or decrease in proposed human research subject enrollment supported by a statistical justification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R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evising the inclusion or exclusion criteria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protocol,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lterations in the dosage or route of administration of an administered drug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C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hanging the type, volume or frequency of biological sample collections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C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hanging the length or number of study visits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lterations in human research subject compensation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ddition or deletion of study sites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33333"/>
                </a:solidFill>
              </a:rPr>
              <a:t>A</a:t>
            </a:r>
            <a:r>
              <a:rPr lang="en-US" sz="1200" i="0" dirty="0">
                <a:solidFill>
                  <a:srgbClr val="333333"/>
                </a:solidFill>
                <a:effectLst/>
              </a:rPr>
              <a:t>ddition of serious unexpected adverse events or other significant risks</a:t>
            </a:r>
            <a:endParaRPr lang="en-US" sz="16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dirty="0">
                <a:solidFill>
                  <a:srgbClr val="333333"/>
                </a:solidFill>
                <a:effectLst/>
              </a:rPr>
              <a:t>Provide revised protocol and consent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endParaRPr lang="en-US" sz="12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6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8224" y="635394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475" y="6353941"/>
            <a:ext cx="354000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2612" y="6353941"/>
            <a:ext cx="614202" cy="365125"/>
          </a:xfrm>
        </p:spPr>
        <p:txBody>
          <a:bodyPr/>
          <a:lstStyle>
            <a:lvl1pPr algn="ctr">
              <a:defRPr/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3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7723" y="636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64453"/>
            <a:ext cx="355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418" y="6364453"/>
            <a:ext cx="611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045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426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347E9FF-E7A9-59F6-C9A5-B625E678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119116"/>
            <a:ext cx="546576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/>
              <a:t>AMENDMENTS TO APPROVED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February 7, 2024</a:t>
            </a:r>
          </a:p>
        </p:txBody>
      </p:sp>
    </p:spTree>
    <p:extLst>
      <p:ext uri="{BB962C8B-B14F-4D97-AF65-F5344CB8AC3E}">
        <p14:creationId xmlns:p14="http://schemas.microsoft.com/office/powerpoint/2010/main" val="10610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 of Amendments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256377-AB91-D8A8-69D2-FA9EEBE95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881152"/>
              </p:ext>
            </p:extLst>
          </p:nvPr>
        </p:nvGraphicFramePr>
        <p:xfrm>
          <a:off x="1061545" y="1143001"/>
          <a:ext cx="7020910" cy="444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BD0717-50B2-29F2-FED9-040CBC25AA30}"/>
              </a:ext>
            </a:extLst>
          </p:cNvPr>
          <p:cNvSpPr txBox="1"/>
          <p:nvPr/>
        </p:nvSpPr>
        <p:spPr>
          <a:xfrm>
            <a:off x="352097" y="5491485"/>
            <a:ext cx="843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1" dirty="0">
                <a:solidFill>
                  <a:srgbClr val="7030A0"/>
                </a:solidFill>
                <a:effectLst/>
              </a:rPr>
              <a:t>Note: Significant changes that increase the risk or new activities may result in a change of review type. Accordingly, IRB review of modifications also focuses on verifying that the project continues to be eligible for its current review status. </a:t>
            </a:r>
          </a:p>
        </p:txBody>
      </p:sp>
    </p:spTree>
    <p:extLst>
      <p:ext uri="{BB962C8B-B14F-4D97-AF65-F5344CB8AC3E}">
        <p14:creationId xmlns:p14="http://schemas.microsoft.com/office/powerpoint/2010/main" val="207684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26CF5A6-DAC3-D1D3-A6E1-7166A71C2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90DB9D-1392-4FC2-903F-60147DD10F4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Save the Date!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61533-3F28-C91F-09A5-0D2414A5E499}"/>
              </a:ext>
            </a:extLst>
          </p:cNvPr>
          <p:cNvSpPr txBox="1"/>
          <p:nvPr/>
        </p:nvSpPr>
        <p:spPr>
          <a:xfrm>
            <a:off x="172188" y="1358962"/>
            <a:ext cx="88180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March Lunch &amp; Learn 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Date: 		</a:t>
            </a:r>
            <a:r>
              <a:rPr lang="en-US" sz="2800" dirty="0"/>
              <a:t>March 6, 2024</a:t>
            </a:r>
          </a:p>
          <a:p>
            <a:r>
              <a:rPr lang="en-US" sz="2800" b="1" dirty="0"/>
              <a:t>Time: 		</a:t>
            </a:r>
            <a:r>
              <a:rPr lang="en-US" sz="2800" dirty="0"/>
              <a:t>12:00 PM</a:t>
            </a:r>
          </a:p>
          <a:p>
            <a:r>
              <a:rPr lang="en-US" sz="2800" b="1" dirty="0"/>
              <a:t>Topic: 	</a:t>
            </a:r>
            <a:r>
              <a:rPr lang="en-US" sz="2800" dirty="0"/>
              <a:t>Closing a Study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09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Define Amendments and provide examples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Discuss tips for submitting an amendment to the IRB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Walk through the submission and review process of an amendment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Amendments to Approved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991" y="1407146"/>
            <a:ext cx="8434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333333"/>
                </a:solidFill>
                <a:effectLst/>
              </a:rPr>
              <a:t>Investigators are responsible for obtaining prior approval from the IRB before implementing any changes to previously approved research. </a:t>
            </a:r>
          </a:p>
          <a:p>
            <a:pPr algn="l"/>
            <a:endParaRPr lang="en-US" sz="2000" dirty="0">
              <a:solidFill>
                <a:srgbClr val="333333"/>
              </a:solidFill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</a:rPr>
              <a:t>The only exceptions to this requirement are:</a:t>
            </a:r>
          </a:p>
          <a:p>
            <a:pPr marL="342900" indent="-342900"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change that is necessary to eliminate an immediate hazard to one or more of the participants;</a:t>
            </a:r>
          </a:p>
          <a:p>
            <a:pPr marL="342900" indent="-342900"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change that is limited to updating contact information on approved flyers or letters; or,</a:t>
            </a:r>
          </a:p>
          <a:p>
            <a:pPr marL="342900" indent="-342900"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 change c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orrecting typographical errors that do not alter the original meaning of the text.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ctr"/>
            <a:r>
              <a:rPr lang="en-US" sz="2000" b="0" i="1" dirty="0">
                <a:solidFill>
                  <a:srgbClr val="7030A0"/>
                </a:solidFill>
                <a:effectLst/>
              </a:rPr>
              <a:t>Tip: Amendments or changes to the protocol are sometimes referred to as “modifications."</a:t>
            </a:r>
          </a:p>
          <a:p>
            <a:pPr>
              <a:buClr>
                <a:schemeClr val="accent4"/>
              </a:buClr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4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 of Common Amendments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9BD6B-8FE8-A4D4-CACE-3DD80F4536B9}"/>
              </a:ext>
            </a:extLst>
          </p:cNvPr>
          <p:cNvSpPr txBox="1"/>
          <p:nvPr/>
        </p:nvSpPr>
        <p:spPr>
          <a:xfrm>
            <a:off x="363991" y="1407146"/>
            <a:ext cx="8434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C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hanges to study personnel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ddition or alteration of research activities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ddition or alteration of recruitment materials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ddition or alteration of data collection forms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I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ncrease or decrease in proposed human research subject enrollment supported by a statistical justification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evising the inclusion or exclusion criteria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lterations in the dosage or route of administration of an administered drug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C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hanging the type, volume or frequency of biological sample collections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C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hanging the length or number of study visits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lterations in human research subject compensation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ddition or deletion of study sites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ddition of serious unexpected adverse events or other significant risks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36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Tips for Submitting an Amendment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9BD6B-8FE8-A4D4-CACE-3DD80F4536B9}"/>
              </a:ext>
            </a:extLst>
          </p:cNvPr>
          <p:cNvSpPr txBox="1"/>
          <p:nvPr/>
        </p:nvSpPr>
        <p:spPr>
          <a:xfrm>
            <a:off x="363991" y="1407146"/>
            <a:ext cx="8434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For additions of new personnel, make sure training is up to date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When revising already approved study documents, make sure to provide a tracked-changes copy of the document in word format and a clean copy in PDF format 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Check all study documents to ensure that the change is made consistently throughout the documents (i.e., a change in PI will require modifications to the IRB application, protocol, consent form, HIPAA authorization, and recruitment materials)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78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Submission of Amendments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22374"/>
            <a:ext cx="843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000" dirty="0">
                <a:solidFill>
                  <a:srgbClr val="9900FF"/>
                </a:solidFill>
              </a:rPr>
              <a:t>1. Initiate an Amendment by first selecting the study you want to amend.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5C544-EC2B-549F-CB0B-4348CB87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6" y="1985938"/>
            <a:ext cx="7373606" cy="38831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25F8DB2-D3C5-4C88-3AF1-E5B06ECD9A35}"/>
              </a:ext>
            </a:extLst>
          </p:cNvPr>
          <p:cNvSpPr/>
          <p:nvPr/>
        </p:nvSpPr>
        <p:spPr>
          <a:xfrm>
            <a:off x="1019503" y="3878316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9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Submission of Amendments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22374"/>
            <a:ext cx="843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000" dirty="0">
                <a:solidFill>
                  <a:srgbClr val="9900FF"/>
                </a:solidFill>
              </a:rPr>
              <a:t>2. Select the Amend option in the right-hand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2FF6B-2DE9-D180-3A45-DC141120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1" y="2097965"/>
            <a:ext cx="7935310" cy="3239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DFA4379-4730-89FE-0A9E-DACC95FF518F}"/>
              </a:ext>
            </a:extLst>
          </p:cNvPr>
          <p:cNvSpPr/>
          <p:nvPr/>
        </p:nvSpPr>
        <p:spPr>
          <a:xfrm>
            <a:off x="6826338" y="2480440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Submission of Amendments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7" y="1199049"/>
            <a:ext cx="843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000" dirty="0">
                <a:solidFill>
                  <a:srgbClr val="9900FF"/>
                </a:solidFill>
              </a:rPr>
              <a:t>3. Complete the information in the Amend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80C8EC-6AD9-37E9-4DAE-4E7A9D96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73598"/>
              </p:ext>
            </p:extLst>
          </p:nvPr>
        </p:nvGraphicFramePr>
        <p:xfrm>
          <a:off x="354787" y="1557119"/>
          <a:ext cx="8434419" cy="5405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29241">
                  <a:extLst>
                    <a:ext uri="{9D8B030D-6E8A-4147-A177-3AD203B41FA5}">
                      <a16:colId xmlns:a16="http://schemas.microsoft.com/office/drawing/2014/main" val="4088514279"/>
                    </a:ext>
                  </a:extLst>
                </a:gridCol>
                <a:gridCol w="2393705">
                  <a:extLst>
                    <a:ext uri="{9D8B030D-6E8A-4147-A177-3AD203B41FA5}">
                      <a16:colId xmlns:a16="http://schemas.microsoft.com/office/drawing/2014/main" val="499908996"/>
                    </a:ext>
                  </a:extLst>
                </a:gridCol>
                <a:gridCol w="2811473">
                  <a:extLst>
                    <a:ext uri="{9D8B030D-6E8A-4147-A177-3AD203B41FA5}">
                      <a16:colId xmlns:a16="http://schemas.microsoft.com/office/drawing/2014/main" val="231311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3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Under what Protocol Type was this study approved?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Reliance Request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Full 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Expedited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Exempt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Humanitarian Use Device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Expanded Access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This should match the original application type you submitted (i.e., if the initial application was a Full Board, then select Full Board)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6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Is the study being amended a Legacy Study?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Yes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Protocol #1 - #1166 = Yes </a:t>
                      </a:r>
                    </a:p>
                    <a:p>
                      <a:r>
                        <a:rPr lang="en-US" sz="1200" dirty="0"/>
                        <a:t>Protocol #1167 or higher = No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What is the current status of the study?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Research not yet started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 to enrollment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Closed to enrollment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Suspended or on hold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3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Is the proposed modification being requested by the Sponsor of the study?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Yes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6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Which modification(s) are applicable to this proposed amendment? 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Principal Investigator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Research Personnel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Study Title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Study Population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Funding/Sponsor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Performance Site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Select all that apply.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7754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Additional questions will follow that are specific to the types of modifications being made. </a:t>
                      </a:r>
                      <a:endParaRPr lang="en-US" sz="1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48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37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Submission of Amendments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22374"/>
            <a:ext cx="843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000" dirty="0">
                <a:solidFill>
                  <a:srgbClr val="9900FF"/>
                </a:solidFill>
              </a:rPr>
              <a:t>4. Select the Submit option in the right-hand menu once ready for IRB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80C8F-6D54-5B10-32EE-906C41D0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1934"/>
            <a:ext cx="8229600" cy="35836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3C5B7BA-B8B1-C369-6E43-3842621A4E9A}"/>
              </a:ext>
            </a:extLst>
          </p:cNvPr>
          <p:cNvSpPr/>
          <p:nvPr/>
        </p:nvSpPr>
        <p:spPr>
          <a:xfrm>
            <a:off x="7078717" y="2869323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19472</TotalTime>
  <Words>865</Words>
  <Application>Microsoft Office PowerPoint</Application>
  <PresentationFormat>On-screen Show (4:3)</PresentationFormat>
  <Paragraphs>140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Lucida Grande</vt:lpstr>
      <vt:lpstr>Wingdings</vt:lpstr>
      <vt:lpstr>Office Theme</vt:lpstr>
      <vt:lpstr>Custom Design</vt:lpstr>
      <vt:lpstr>1_Custom Design</vt:lpstr>
      <vt:lpstr>AMENDMENTS TO APPROVED RESEARCH</vt:lpstr>
      <vt:lpstr>Objectives</vt:lpstr>
      <vt:lpstr>Amendments to Approved Research</vt:lpstr>
      <vt:lpstr>Examples of Common Amendments</vt:lpstr>
      <vt:lpstr>Tips for Submitting an Amendment</vt:lpstr>
      <vt:lpstr>Submission of Amendments</vt:lpstr>
      <vt:lpstr>Submission of Amendments</vt:lpstr>
      <vt:lpstr>Submission of Amendments</vt:lpstr>
      <vt:lpstr>Submission of Amendments</vt:lpstr>
      <vt:lpstr>Review of Amendments</vt:lpstr>
      <vt:lpstr>PowerPoint Presentation</vt:lpstr>
      <vt:lpstr>Save the Date!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 Jawed</dc:creator>
  <cp:lastModifiedBy>Bonvillain, Gabriela D.</cp:lastModifiedBy>
  <cp:revision>391</cp:revision>
  <dcterms:created xsi:type="dcterms:W3CDTF">2018-05-01T16:39:45Z</dcterms:created>
  <dcterms:modified xsi:type="dcterms:W3CDTF">2023-11-20T21:51:13Z</dcterms:modified>
</cp:coreProperties>
</file>