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  <p:sldMasterId id="2147483713" r:id="rId3"/>
  </p:sldMasterIdLst>
  <p:notesMasterIdLst>
    <p:notesMasterId r:id="rId20"/>
  </p:notesMasterIdLst>
  <p:sldIdLst>
    <p:sldId id="256" r:id="rId4"/>
    <p:sldId id="285" r:id="rId5"/>
    <p:sldId id="427" r:id="rId6"/>
    <p:sldId id="418" r:id="rId7"/>
    <p:sldId id="416" r:id="rId8"/>
    <p:sldId id="428" r:id="rId9"/>
    <p:sldId id="415" r:id="rId10"/>
    <p:sldId id="429" r:id="rId11"/>
    <p:sldId id="430" r:id="rId12"/>
    <p:sldId id="419" r:id="rId13"/>
    <p:sldId id="431" r:id="rId14"/>
    <p:sldId id="432" r:id="rId15"/>
    <p:sldId id="420" r:id="rId16"/>
    <p:sldId id="433" r:id="rId17"/>
    <p:sldId id="402" r:id="rId18"/>
    <p:sldId id="42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066FF"/>
    <a:srgbClr val="9900FF"/>
    <a:srgbClr val="CCCCFF"/>
    <a:srgbClr val="CC99FF"/>
    <a:srgbClr val="CC66FF"/>
    <a:srgbClr val="D0A800"/>
    <a:srgbClr val="CDC303"/>
    <a:srgbClr val="EBE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79187" autoAdjust="0"/>
  </p:normalViewPr>
  <p:slideViewPr>
    <p:cSldViewPr snapToGrid="0">
      <p:cViewPr varScale="1">
        <p:scale>
          <a:sx n="68" d="100"/>
          <a:sy n="68" d="100"/>
        </p:scale>
        <p:origin x="1776" y="6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18AB7C-D037-4E45-9B67-75BE50F8E767}" type="doc">
      <dgm:prSet loTypeId="urn:microsoft.com/office/officeart/2005/8/layout/hProcess11" loCatId="process" qsTypeId="urn:microsoft.com/office/officeart/2005/8/quickstyle/simple1" qsCatId="simple" csTypeId="urn:microsoft.com/office/officeart/2005/8/colors/accent3_1" csCatId="accent3" phldr="1"/>
      <dgm:spPr/>
    </dgm:pt>
    <dgm:pt modelId="{942724D0-BF97-4CEA-B6D9-62CFC189376D}">
      <dgm:prSet phldrT="[Text]" custT="1"/>
      <dgm:spPr/>
      <dgm:t>
        <a:bodyPr/>
        <a:lstStyle/>
        <a:p>
          <a:r>
            <a:rPr lang="en-US" sz="1200" b="1" dirty="0"/>
            <a:t>Nuremberg Code (1947)</a:t>
          </a:r>
        </a:p>
        <a:p>
          <a:r>
            <a:rPr lang="en-US" sz="1200" dirty="0"/>
            <a:t>A result of the Nazi Doctors' trial that formed the basis for the Declaration of Helsinki and the Belmont Report </a:t>
          </a:r>
        </a:p>
      </dgm:t>
    </dgm:pt>
    <dgm:pt modelId="{F1CC2868-1607-490E-8313-3D5C72F3666D}" type="parTrans" cxnId="{9600E32A-4045-403E-B492-DDD2FC4741E9}">
      <dgm:prSet/>
      <dgm:spPr/>
      <dgm:t>
        <a:bodyPr/>
        <a:lstStyle/>
        <a:p>
          <a:endParaRPr lang="en-US"/>
        </a:p>
      </dgm:t>
    </dgm:pt>
    <dgm:pt modelId="{485A1BD7-D488-4C1C-BDA5-D0ACA1191005}" type="sibTrans" cxnId="{9600E32A-4045-403E-B492-DDD2FC4741E9}">
      <dgm:prSet/>
      <dgm:spPr/>
      <dgm:t>
        <a:bodyPr/>
        <a:lstStyle/>
        <a:p>
          <a:endParaRPr lang="en-US"/>
        </a:p>
      </dgm:t>
    </dgm:pt>
    <dgm:pt modelId="{901BA3F7-299A-42BF-AE15-4E23B1DD9EE7}">
      <dgm:prSet phldrT="[Text]" custT="1"/>
      <dgm:spPr/>
      <dgm:t>
        <a:bodyPr/>
        <a:lstStyle/>
        <a:p>
          <a:r>
            <a:rPr lang="en-US" sz="1200" b="1" dirty="0"/>
            <a:t>Declaration of Helsinki (1964) </a:t>
          </a:r>
          <a:r>
            <a:rPr lang="en-US" sz="1200" dirty="0"/>
            <a:t>International statement of ethical principles to guide medical professionals conducting research, including guidelines for consent </a:t>
          </a:r>
          <a:endParaRPr lang="en-US" sz="1000" dirty="0"/>
        </a:p>
      </dgm:t>
    </dgm:pt>
    <dgm:pt modelId="{245F48BA-782C-4017-9765-C963FFFB670D}" type="parTrans" cxnId="{7A100EFB-DBF8-409E-9DD0-52009E6FE5A1}">
      <dgm:prSet/>
      <dgm:spPr/>
      <dgm:t>
        <a:bodyPr/>
        <a:lstStyle/>
        <a:p>
          <a:endParaRPr lang="en-US"/>
        </a:p>
      </dgm:t>
    </dgm:pt>
    <dgm:pt modelId="{A87A7B26-A63E-4281-A43B-1F743C852D45}" type="sibTrans" cxnId="{7A100EFB-DBF8-409E-9DD0-52009E6FE5A1}">
      <dgm:prSet/>
      <dgm:spPr/>
      <dgm:t>
        <a:bodyPr/>
        <a:lstStyle/>
        <a:p>
          <a:endParaRPr lang="en-US"/>
        </a:p>
      </dgm:t>
    </dgm:pt>
    <dgm:pt modelId="{44874457-7A18-4167-9FB0-C4BEFC6ACCD9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/>
            <a:t>The Belmont Report (1979)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en-US" sz="1200" dirty="0"/>
            <a:t>Defined three fundamental ethical principles for human subject research: </a:t>
          </a:r>
        </a:p>
        <a:p>
          <a:pPr>
            <a:lnSpc>
              <a:spcPct val="90000"/>
            </a:lnSpc>
            <a:spcAft>
              <a:spcPts val="0"/>
            </a:spcAft>
            <a:buAutoNum type="arabicPeriod"/>
          </a:pPr>
          <a:r>
            <a:rPr lang="en-US" sz="1200" dirty="0"/>
            <a:t>1. Respect for Persons</a:t>
          </a:r>
        </a:p>
        <a:p>
          <a:pPr>
            <a:lnSpc>
              <a:spcPct val="90000"/>
            </a:lnSpc>
            <a:spcAft>
              <a:spcPts val="0"/>
            </a:spcAft>
            <a:buAutoNum type="arabicPeriod"/>
          </a:pPr>
          <a:r>
            <a:rPr lang="en-US" sz="1200" dirty="0"/>
            <a:t>2. Beneficence </a:t>
          </a:r>
        </a:p>
        <a:p>
          <a:pPr>
            <a:lnSpc>
              <a:spcPct val="90000"/>
            </a:lnSpc>
            <a:spcAft>
              <a:spcPts val="0"/>
            </a:spcAft>
            <a:buAutoNum type="arabicPeriod"/>
          </a:pPr>
          <a:r>
            <a:rPr lang="en-US" sz="1200" dirty="0"/>
            <a:t>3. Justice</a:t>
          </a:r>
        </a:p>
      </dgm:t>
    </dgm:pt>
    <dgm:pt modelId="{93D06AF0-8156-4CBE-9A45-BCE47AAB4C98}" type="parTrans" cxnId="{04504E53-1508-4A3A-B963-DBF3A45CC067}">
      <dgm:prSet/>
      <dgm:spPr/>
      <dgm:t>
        <a:bodyPr/>
        <a:lstStyle/>
        <a:p>
          <a:endParaRPr lang="en-US"/>
        </a:p>
      </dgm:t>
    </dgm:pt>
    <dgm:pt modelId="{F8E4E470-34AB-436B-B93E-DA85CB5741F6}" type="sibTrans" cxnId="{04504E53-1508-4A3A-B963-DBF3A45CC067}">
      <dgm:prSet/>
      <dgm:spPr/>
      <dgm:t>
        <a:bodyPr/>
        <a:lstStyle/>
        <a:p>
          <a:endParaRPr lang="en-US"/>
        </a:p>
      </dgm:t>
    </dgm:pt>
    <dgm:pt modelId="{202B998D-2EAB-45ED-8528-D25966612D19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200" b="1" dirty="0"/>
            <a:t>HIPAA Privacy Rule (2000)</a:t>
          </a:r>
        </a:p>
        <a:p>
          <a:pPr>
            <a:spcAft>
              <a:spcPts val="0"/>
            </a:spcAft>
          </a:pPr>
          <a:r>
            <a:rPr lang="en-US" sz="1200" b="0" dirty="0"/>
            <a:t>The rule addresses uses and disclosures of private health information for research purpose</a:t>
          </a:r>
        </a:p>
      </dgm:t>
    </dgm:pt>
    <dgm:pt modelId="{054B3CF8-B099-477D-839A-400A22B70CDF}" type="parTrans" cxnId="{AB3C2F6C-7224-4687-B059-F31B853ED4BB}">
      <dgm:prSet/>
      <dgm:spPr/>
      <dgm:t>
        <a:bodyPr/>
        <a:lstStyle/>
        <a:p>
          <a:endParaRPr lang="en-US"/>
        </a:p>
      </dgm:t>
    </dgm:pt>
    <dgm:pt modelId="{744F6957-4DEA-4BD7-A314-0FF3155C5B2B}" type="sibTrans" cxnId="{AB3C2F6C-7224-4687-B059-F31B853ED4BB}">
      <dgm:prSet/>
      <dgm:spPr/>
      <dgm:t>
        <a:bodyPr/>
        <a:lstStyle/>
        <a:p>
          <a:endParaRPr lang="en-US"/>
        </a:p>
      </dgm:t>
    </dgm:pt>
    <dgm:pt modelId="{2F5718A0-34C3-44D4-9A76-D6B028960A79}">
      <dgm:prSet phldrT="[Text]" custT="1"/>
      <dgm:spPr/>
      <dgm:t>
        <a:bodyPr/>
        <a:lstStyle/>
        <a:p>
          <a:r>
            <a:rPr lang="en-US" sz="1200" b="1" dirty="0"/>
            <a:t>National Research Act (1974) </a:t>
          </a:r>
        </a:p>
        <a:p>
          <a:r>
            <a:rPr lang="en-US" sz="1200" b="0" dirty="0"/>
            <a:t>Established a commission that produced recommendations regarding review of research by IRBs and resulted in the creation of 45 CFR 46 or The Common Rule (1978)</a:t>
          </a:r>
        </a:p>
      </dgm:t>
    </dgm:pt>
    <dgm:pt modelId="{BD6484E7-92AB-4E86-9ADC-EFB24C268E4D}" type="parTrans" cxnId="{AA0E914D-C075-4E2E-9976-5DA019B99F0A}">
      <dgm:prSet/>
      <dgm:spPr/>
      <dgm:t>
        <a:bodyPr/>
        <a:lstStyle/>
        <a:p>
          <a:endParaRPr lang="en-US"/>
        </a:p>
      </dgm:t>
    </dgm:pt>
    <dgm:pt modelId="{2016111C-2C97-4F75-8510-68B9D109D15A}" type="sibTrans" cxnId="{AA0E914D-C075-4E2E-9976-5DA019B99F0A}">
      <dgm:prSet/>
      <dgm:spPr/>
      <dgm:t>
        <a:bodyPr/>
        <a:lstStyle/>
        <a:p>
          <a:endParaRPr lang="en-US"/>
        </a:p>
      </dgm:t>
    </dgm:pt>
    <dgm:pt modelId="{A54E9411-B2B4-4DC0-97E3-F8323A916162}" type="pres">
      <dgm:prSet presAssocID="{3718AB7C-D037-4E45-9B67-75BE50F8E767}" presName="Name0" presStyleCnt="0">
        <dgm:presLayoutVars>
          <dgm:dir/>
          <dgm:resizeHandles val="exact"/>
        </dgm:presLayoutVars>
      </dgm:prSet>
      <dgm:spPr/>
    </dgm:pt>
    <dgm:pt modelId="{71B7BE6D-642A-4FA9-9458-DE3CADF8CAA0}" type="pres">
      <dgm:prSet presAssocID="{3718AB7C-D037-4E45-9B67-75BE50F8E767}" presName="arrow" presStyleLbl="bgShp" presStyleIdx="0" presStyleCnt="1"/>
      <dgm:spPr/>
    </dgm:pt>
    <dgm:pt modelId="{AEE055B9-70EB-4E0E-AE3D-011271F0EB0E}" type="pres">
      <dgm:prSet presAssocID="{3718AB7C-D037-4E45-9B67-75BE50F8E767}" presName="points" presStyleCnt="0"/>
      <dgm:spPr/>
    </dgm:pt>
    <dgm:pt modelId="{F00C5809-2DD2-4983-A139-D043318B69FD}" type="pres">
      <dgm:prSet presAssocID="{942724D0-BF97-4CEA-B6D9-62CFC189376D}" presName="compositeA" presStyleCnt="0"/>
      <dgm:spPr/>
    </dgm:pt>
    <dgm:pt modelId="{31E7BB02-15B2-426F-812B-7AB7CEBBE007}" type="pres">
      <dgm:prSet presAssocID="{942724D0-BF97-4CEA-B6D9-62CFC189376D}" presName="textA" presStyleLbl="revTx" presStyleIdx="0" presStyleCnt="5" custScaleX="302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7F8BB-28F8-45E8-8841-2C66FA24A3A2}" type="pres">
      <dgm:prSet presAssocID="{942724D0-BF97-4CEA-B6D9-62CFC189376D}" presName="circleA" presStyleLbl="node1" presStyleIdx="0" presStyleCnt="5"/>
      <dgm:spPr/>
    </dgm:pt>
    <dgm:pt modelId="{88A03410-4D86-49DC-9643-B88DDA8CB8C2}" type="pres">
      <dgm:prSet presAssocID="{942724D0-BF97-4CEA-B6D9-62CFC189376D}" presName="spaceA" presStyleCnt="0"/>
      <dgm:spPr/>
    </dgm:pt>
    <dgm:pt modelId="{F87EC5BD-A5B9-44E2-B944-D3BE4E6B0606}" type="pres">
      <dgm:prSet presAssocID="{485A1BD7-D488-4C1C-BDA5-D0ACA1191005}" presName="space" presStyleCnt="0"/>
      <dgm:spPr/>
    </dgm:pt>
    <dgm:pt modelId="{8138E43B-BC53-4EA8-96D3-75C4AC63465B}" type="pres">
      <dgm:prSet presAssocID="{901BA3F7-299A-42BF-AE15-4E23B1DD9EE7}" presName="compositeB" presStyleCnt="0"/>
      <dgm:spPr/>
    </dgm:pt>
    <dgm:pt modelId="{D4369C06-F376-40E3-9F61-C1D58AD02A53}" type="pres">
      <dgm:prSet presAssocID="{901BA3F7-299A-42BF-AE15-4E23B1DD9EE7}" presName="textB" presStyleLbl="revTx" presStyleIdx="1" presStyleCnt="5" custScaleX="2878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52A59-720A-4C85-8E99-2EC340D07458}" type="pres">
      <dgm:prSet presAssocID="{901BA3F7-299A-42BF-AE15-4E23B1DD9EE7}" presName="circleB" presStyleLbl="node1" presStyleIdx="1" presStyleCnt="5" custLinFactNeighborY="0"/>
      <dgm:spPr/>
    </dgm:pt>
    <dgm:pt modelId="{87B73F03-5A07-43C3-8CFD-4F7BDC1D5C73}" type="pres">
      <dgm:prSet presAssocID="{901BA3F7-299A-42BF-AE15-4E23B1DD9EE7}" presName="spaceB" presStyleCnt="0"/>
      <dgm:spPr/>
    </dgm:pt>
    <dgm:pt modelId="{E7E61DEC-6033-49C3-B54B-773D879A479E}" type="pres">
      <dgm:prSet presAssocID="{A87A7B26-A63E-4281-A43B-1F743C852D45}" presName="space" presStyleCnt="0"/>
      <dgm:spPr/>
    </dgm:pt>
    <dgm:pt modelId="{7BC1DBA1-39B5-4D2C-92B4-96AE26287D5E}" type="pres">
      <dgm:prSet presAssocID="{2F5718A0-34C3-44D4-9A76-D6B028960A79}" presName="compositeA" presStyleCnt="0"/>
      <dgm:spPr/>
    </dgm:pt>
    <dgm:pt modelId="{336E5A17-9156-4495-B025-E8FC602D0B93}" type="pres">
      <dgm:prSet presAssocID="{2F5718A0-34C3-44D4-9A76-D6B028960A79}" presName="textA" presStyleLbl="revTx" presStyleIdx="2" presStyleCnt="5" custScaleX="4026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6E2FA-CFF9-4EF8-9F35-EC080D050DDB}" type="pres">
      <dgm:prSet presAssocID="{2F5718A0-34C3-44D4-9A76-D6B028960A79}" presName="circleA" presStyleLbl="node1" presStyleIdx="2" presStyleCnt="5"/>
      <dgm:spPr/>
    </dgm:pt>
    <dgm:pt modelId="{27121BFB-618B-492A-9A19-5FFA29585DE3}" type="pres">
      <dgm:prSet presAssocID="{2F5718A0-34C3-44D4-9A76-D6B028960A79}" presName="spaceA" presStyleCnt="0"/>
      <dgm:spPr/>
    </dgm:pt>
    <dgm:pt modelId="{8FDE2CFB-893B-4A06-B876-3541E0C6B767}" type="pres">
      <dgm:prSet presAssocID="{2016111C-2C97-4F75-8510-68B9D109D15A}" presName="space" presStyleCnt="0"/>
      <dgm:spPr/>
    </dgm:pt>
    <dgm:pt modelId="{1C5E8270-D1DF-47AB-B62A-3FE0869ABD8B}" type="pres">
      <dgm:prSet presAssocID="{44874457-7A18-4167-9FB0-C4BEFC6ACCD9}" presName="compositeB" presStyleCnt="0"/>
      <dgm:spPr/>
    </dgm:pt>
    <dgm:pt modelId="{A5322BA6-2C93-40F3-B821-89C2CA5DAEDD}" type="pres">
      <dgm:prSet presAssocID="{44874457-7A18-4167-9FB0-C4BEFC6ACCD9}" presName="textB" presStyleLbl="revTx" presStyleIdx="3" presStyleCnt="5" custScaleX="343478" custLinFactX="-56745" custLinFactNeighborX="-100000" custLinFactNeighborY="-3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25331-D71D-4429-B1C3-3A89819E5825}" type="pres">
      <dgm:prSet presAssocID="{44874457-7A18-4167-9FB0-C4BEFC6ACCD9}" presName="circleB" presStyleLbl="node1" presStyleIdx="3" presStyleCnt="5" custLinFactX="-74378" custLinFactNeighborX="-100000" custLinFactNeighborY="0"/>
      <dgm:spPr/>
    </dgm:pt>
    <dgm:pt modelId="{7CE84EDE-5CB0-4E07-8412-BCADCD71E1D4}" type="pres">
      <dgm:prSet presAssocID="{44874457-7A18-4167-9FB0-C4BEFC6ACCD9}" presName="spaceB" presStyleCnt="0"/>
      <dgm:spPr/>
    </dgm:pt>
    <dgm:pt modelId="{47E0328D-3B02-4F67-8A11-2D1515D45BF7}" type="pres">
      <dgm:prSet presAssocID="{F8E4E470-34AB-436B-B93E-DA85CB5741F6}" presName="space" presStyleCnt="0"/>
      <dgm:spPr/>
    </dgm:pt>
    <dgm:pt modelId="{F48C38A8-A575-4AF9-8467-4EB908A0199F}" type="pres">
      <dgm:prSet presAssocID="{202B998D-2EAB-45ED-8528-D25966612D19}" presName="compositeA" presStyleCnt="0"/>
      <dgm:spPr/>
    </dgm:pt>
    <dgm:pt modelId="{51517038-3371-45C6-92C9-34A0532C9518}" type="pres">
      <dgm:prSet presAssocID="{202B998D-2EAB-45ED-8528-D25966612D19}" presName="textA" presStyleLbl="revTx" presStyleIdx="4" presStyleCnt="5" custScaleX="4279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E1197-9CB7-4EB3-AFBF-93229410E947}" type="pres">
      <dgm:prSet presAssocID="{202B998D-2EAB-45ED-8528-D25966612D19}" presName="circleA" presStyleLbl="node1" presStyleIdx="4" presStyleCnt="5"/>
      <dgm:spPr/>
    </dgm:pt>
    <dgm:pt modelId="{2E75284E-41CF-4FC9-B398-1CD3D3A0E268}" type="pres">
      <dgm:prSet presAssocID="{202B998D-2EAB-45ED-8528-D25966612D19}" presName="spaceA" presStyleCnt="0"/>
      <dgm:spPr/>
    </dgm:pt>
  </dgm:ptLst>
  <dgm:cxnLst>
    <dgm:cxn modelId="{9600E32A-4045-403E-B492-DDD2FC4741E9}" srcId="{3718AB7C-D037-4E45-9B67-75BE50F8E767}" destId="{942724D0-BF97-4CEA-B6D9-62CFC189376D}" srcOrd="0" destOrd="0" parTransId="{F1CC2868-1607-490E-8313-3D5C72F3666D}" sibTransId="{485A1BD7-D488-4C1C-BDA5-D0ACA1191005}"/>
    <dgm:cxn modelId="{3AE1E109-37C6-4C5E-A86D-E417D811A6E0}" type="presOf" srcId="{2F5718A0-34C3-44D4-9A76-D6B028960A79}" destId="{336E5A17-9156-4495-B025-E8FC602D0B93}" srcOrd="0" destOrd="0" presId="urn:microsoft.com/office/officeart/2005/8/layout/hProcess11"/>
    <dgm:cxn modelId="{283F2DCB-188F-4155-A19A-CA9C115838A3}" type="presOf" srcId="{901BA3F7-299A-42BF-AE15-4E23B1DD9EE7}" destId="{D4369C06-F376-40E3-9F61-C1D58AD02A53}" srcOrd="0" destOrd="0" presId="urn:microsoft.com/office/officeart/2005/8/layout/hProcess11"/>
    <dgm:cxn modelId="{100431F7-AA6F-46A5-B04D-5A90B5189757}" type="presOf" srcId="{202B998D-2EAB-45ED-8528-D25966612D19}" destId="{51517038-3371-45C6-92C9-34A0532C9518}" srcOrd="0" destOrd="0" presId="urn:microsoft.com/office/officeart/2005/8/layout/hProcess11"/>
    <dgm:cxn modelId="{A75308D1-9E18-43B0-A92F-42238C1A95B2}" type="presOf" srcId="{942724D0-BF97-4CEA-B6D9-62CFC189376D}" destId="{31E7BB02-15B2-426F-812B-7AB7CEBBE007}" srcOrd="0" destOrd="0" presId="urn:microsoft.com/office/officeart/2005/8/layout/hProcess11"/>
    <dgm:cxn modelId="{1AA65C9E-BDBF-4023-8459-4FF99102BF88}" type="presOf" srcId="{3718AB7C-D037-4E45-9B67-75BE50F8E767}" destId="{A54E9411-B2B4-4DC0-97E3-F8323A916162}" srcOrd="0" destOrd="0" presId="urn:microsoft.com/office/officeart/2005/8/layout/hProcess11"/>
    <dgm:cxn modelId="{ADA0E688-8078-4B33-BEBD-BC9E9EBCDC06}" type="presOf" srcId="{44874457-7A18-4167-9FB0-C4BEFC6ACCD9}" destId="{A5322BA6-2C93-40F3-B821-89C2CA5DAEDD}" srcOrd="0" destOrd="0" presId="urn:microsoft.com/office/officeart/2005/8/layout/hProcess11"/>
    <dgm:cxn modelId="{04504E53-1508-4A3A-B963-DBF3A45CC067}" srcId="{3718AB7C-D037-4E45-9B67-75BE50F8E767}" destId="{44874457-7A18-4167-9FB0-C4BEFC6ACCD9}" srcOrd="3" destOrd="0" parTransId="{93D06AF0-8156-4CBE-9A45-BCE47AAB4C98}" sibTransId="{F8E4E470-34AB-436B-B93E-DA85CB5741F6}"/>
    <dgm:cxn modelId="{AB3C2F6C-7224-4687-B059-F31B853ED4BB}" srcId="{3718AB7C-D037-4E45-9B67-75BE50F8E767}" destId="{202B998D-2EAB-45ED-8528-D25966612D19}" srcOrd="4" destOrd="0" parTransId="{054B3CF8-B099-477D-839A-400A22B70CDF}" sibTransId="{744F6957-4DEA-4BD7-A314-0FF3155C5B2B}"/>
    <dgm:cxn modelId="{7A100EFB-DBF8-409E-9DD0-52009E6FE5A1}" srcId="{3718AB7C-D037-4E45-9B67-75BE50F8E767}" destId="{901BA3F7-299A-42BF-AE15-4E23B1DD9EE7}" srcOrd="1" destOrd="0" parTransId="{245F48BA-782C-4017-9765-C963FFFB670D}" sibTransId="{A87A7B26-A63E-4281-A43B-1F743C852D45}"/>
    <dgm:cxn modelId="{AA0E914D-C075-4E2E-9976-5DA019B99F0A}" srcId="{3718AB7C-D037-4E45-9B67-75BE50F8E767}" destId="{2F5718A0-34C3-44D4-9A76-D6B028960A79}" srcOrd="2" destOrd="0" parTransId="{BD6484E7-92AB-4E86-9ADC-EFB24C268E4D}" sibTransId="{2016111C-2C97-4F75-8510-68B9D109D15A}"/>
    <dgm:cxn modelId="{59262D5B-61FE-4D70-925D-9659824C20D1}" type="presParOf" srcId="{A54E9411-B2B4-4DC0-97E3-F8323A916162}" destId="{71B7BE6D-642A-4FA9-9458-DE3CADF8CAA0}" srcOrd="0" destOrd="0" presId="urn:microsoft.com/office/officeart/2005/8/layout/hProcess11"/>
    <dgm:cxn modelId="{133F8D30-FDDA-4652-A9C2-F1C04F824FB6}" type="presParOf" srcId="{A54E9411-B2B4-4DC0-97E3-F8323A916162}" destId="{AEE055B9-70EB-4E0E-AE3D-011271F0EB0E}" srcOrd="1" destOrd="0" presId="urn:microsoft.com/office/officeart/2005/8/layout/hProcess11"/>
    <dgm:cxn modelId="{899E0194-02B0-463E-B77A-30759D39FFBF}" type="presParOf" srcId="{AEE055B9-70EB-4E0E-AE3D-011271F0EB0E}" destId="{F00C5809-2DD2-4983-A139-D043318B69FD}" srcOrd="0" destOrd="0" presId="urn:microsoft.com/office/officeart/2005/8/layout/hProcess11"/>
    <dgm:cxn modelId="{8EFFF6B5-8B90-44DB-BB5E-36B489DCD341}" type="presParOf" srcId="{F00C5809-2DD2-4983-A139-D043318B69FD}" destId="{31E7BB02-15B2-426F-812B-7AB7CEBBE007}" srcOrd="0" destOrd="0" presId="urn:microsoft.com/office/officeart/2005/8/layout/hProcess11"/>
    <dgm:cxn modelId="{958A8511-82F8-4694-AD7B-22F613C0CB3F}" type="presParOf" srcId="{F00C5809-2DD2-4983-A139-D043318B69FD}" destId="{C907F8BB-28F8-45E8-8841-2C66FA24A3A2}" srcOrd="1" destOrd="0" presId="urn:microsoft.com/office/officeart/2005/8/layout/hProcess11"/>
    <dgm:cxn modelId="{CD703B31-D721-4507-A3D8-4625B41061CA}" type="presParOf" srcId="{F00C5809-2DD2-4983-A139-D043318B69FD}" destId="{88A03410-4D86-49DC-9643-B88DDA8CB8C2}" srcOrd="2" destOrd="0" presId="urn:microsoft.com/office/officeart/2005/8/layout/hProcess11"/>
    <dgm:cxn modelId="{1914FE6D-5AF5-46EE-A7D5-8175AE91ED1F}" type="presParOf" srcId="{AEE055B9-70EB-4E0E-AE3D-011271F0EB0E}" destId="{F87EC5BD-A5B9-44E2-B944-D3BE4E6B0606}" srcOrd="1" destOrd="0" presId="urn:microsoft.com/office/officeart/2005/8/layout/hProcess11"/>
    <dgm:cxn modelId="{0ECE099E-B0EE-432E-8FF3-20AAAC9E0E18}" type="presParOf" srcId="{AEE055B9-70EB-4E0E-AE3D-011271F0EB0E}" destId="{8138E43B-BC53-4EA8-96D3-75C4AC63465B}" srcOrd="2" destOrd="0" presId="urn:microsoft.com/office/officeart/2005/8/layout/hProcess11"/>
    <dgm:cxn modelId="{ED18EEFF-D2AA-4DA1-93EC-7F55044878F2}" type="presParOf" srcId="{8138E43B-BC53-4EA8-96D3-75C4AC63465B}" destId="{D4369C06-F376-40E3-9F61-C1D58AD02A53}" srcOrd="0" destOrd="0" presId="urn:microsoft.com/office/officeart/2005/8/layout/hProcess11"/>
    <dgm:cxn modelId="{7DADF0AB-54A2-48A3-B8C4-39B3737851CD}" type="presParOf" srcId="{8138E43B-BC53-4EA8-96D3-75C4AC63465B}" destId="{58552A59-720A-4C85-8E99-2EC340D07458}" srcOrd="1" destOrd="0" presId="urn:microsoft.com/office/officeart/2005/8/layout/hProcess11"/>
    <dgm:cxn modelId="{E962F7EF-C99A-46CD-B84D-AE90BEFC7C82}" type="presParOf" srcId="{8138E43B-BC53-4EA8-96D3-75C4AC63465B}" destId="{87B73F03-5A07-43C3-8CFD-4F7BDC1D5C73}" srcOrd="2" destOrd="0" presId="urn:microsoft.com/office/officeart/2005/8/layout/hProcess11"/>
    <dgm:cxn modelId="{23578F2B-6383-4206-AED6-88DD77368424}" type="presParOf" srcId="{AEE055B9-70EB-4E0E-AE3D-011271F0EB0E}" destId="{E7E61DEC-6033-49C3-B54B-773D879A479E}" srcOrd="3" destOrd="0" presId="urn:microsoft.com/office/officeart/2005/8/layout/hProcess11"/>
    <dgm:cxn modelId="{F5C473DE-461E-4DAB-8251-D40FEC04BF10}" type="presParOf" srcId="{AEE055B9-70EB-4E0E-AE3D-011271F0EB0E}" destId="{7BC1DBA1-39B5-4D2C-92B4-96AE26287D5E}" srcOrd="4" destOrd="0" presId="urn:microsoft.com/office/officeart/2005/8/layout/hProcess11"/>
    <dgm:cxn modelId="{BBD3D825-8404-41E0-BF00-72D29AB434D7}" type="presParOf" srcId="{7BC1DBA1-39B5-4D2C-92B4-96AE26287D5E}" destId="{336E5A17-9156-4495-B025-E8FC602D0B93}" srcOrd="0" destOrd="0" presId="urn:microsoft.com/office/officeart/2005/8/layout/hProcess11"/>
    <dgm:cxn modelId="{3D6880BA-6E5E-432C-9F93-0EBF73D93B01}" type="presParOf" srcId="{7BC1DBA1-39B5-4D2C-92B4-96AE26287D5E}" destId="{B626E2FA-CFF9-4EF8-9F35-EC080D050DDB}" srcOrd="1" destOrd="0" presId="urn:microsoft.com/office/officeart/2005/8/layout/hProcess11"/>
    <dgm:cxn modelId="{5687247F-4831-4988-A01D-A095CE4FFD55}" type="presParOf" srcId="{7BC1DBA1-39B5-4D2C-92B4-96AE26287D5E}" destId="{27121BFB-618B-492A-9A19-5FFA29585DE3}" srcOrd="2" destOrd="0" presId="urn:microsoft.com/office/officeart/2005/8/layout/hProcess11"/>
    <dgm:cxn modelId="{D605A57B-E452-4173-9183-0C527475D596}" type="presParOf" srcId="{AEE055B9-70EB-4E0E-AE3D-011271F0EB0E}" destId="{8FDE2CFB-893B-4A06-B876-3541E0C6B767}" srcOrd="5" destOrd="0" presId="urn:microsoft.com/office/officeart/2005/8/layout/hProcess11"/>
    <dgm:cxn modelId="{59FEE39A-31FF-4536-9130-723E10F0FA0C}" type="presParOf" srcId="{AEE055B9-70EB-4E0E-AE3D-011271F0EB0E}" destId="{1C5E8270-D1DF-47AB-B62A-3FE0869ABD8B}" srcOrd="6" destOrd="0" presId="urn:microsoft.com/office/officeart/2005/8/layout/hProcess11"/>
    <dgm:cxn modelId="{5C7CAB59-229B-4414-B9CC-29C895666DB3}" type="presParOf" srcId="{1C5E8270-D1DF-47AB-B62A-3FE0869ABD8B}" destId="{A5322BA6-2C93-40F3-B821-89C2CA5DAEDD}" srcOrd="0" destOrd="0" presId="urn:microsoft.com/office/officeart/2005/8/layout/hProcess11"/>
    <dgm:cxn modelId="{6B14C4EE-B14E-4423-9874-E36C75A66E04}" type="presParOf" srcId="{1C5E8270-D1DF-47AB-B62A-3FE0869ABD8B}" destId="{2F825331-D71D-4429-B1C3-3A89819E5825}" srcOrd="1" destOrd="0" presId="urn:microsoft.com/office/officeart/2005/8/layout/hProcess11"/>
    <dgm:cxn modelId="{B6CC110B-647F-4D03-A3A9-76AAB157F159}" type="presParOf" srcId="{1C5E8270-D1DF-47AB-B62A-3FE0869ABD8B}" destId="{7CE84EDE-5CB0-4E07-8412-BCADCD71E1D4}" srcOrd="2" destOrd="0" presId="urn:microsoft.com/office/officeart/2005/8/layout/hProcess11"/>
    <dgm:cxn modelId="{5D6A8C9A-6B2E-4DC9-A0F8-F74342FFE1D2}" type="presParOf" srcId="{AEE055B9-70EB-4E0E-AE3D-011271F0EB0E}" destId="{47E0328D-3B02-4F67-8A11-2D1515D45BF7}" srcOrd="7" destOrd="0" presId="urn:microsoft.com/office/officeart/2005/8/layout/hProcess11"/>
    <dgm:cxn modelId="{37100C5A-1887-4DE6-AC23-5A8CDB57DEEB}" type="presParOf" srcId="{AEE055B9-70EB-4E0E-AE3D-011271F0EB0E}" destId="{F48C38A8-A575-4AF9-8467-4EB908A0199F}" srcOrd="8" destOrd="0" presId="urn:microsoft.com/office/officeart/2005/8/layout/hProcess11"/>
    <dgm:cxn modelId="{4FFF7808-A42B-4A5C-956A-83CF26F1396E}" type="presParOf" srcId="{F48C38A8-A575-4AF9-8467-4EB908A0199F}" destId="{51517038-3371-45C6-92C9-34A0532C9518}" srcOrd="0" destOrd="0" presId="urn:microsoft.com/office/officeart/2005/8/layout/hProcess11"/>
    <dgm:cxn modelId="{69CFB108-ED16-414B-A507-467A45AFEB6B}" type="presParOf" srcId="{F48C38A8-A575-4AF9-8467-4EB908A0199F}" destId="{0D9E1197-9CB7-4EB3-AFBF-93229410E947}" srcOrd="1" destOrd="0" presId="urn:microsoft.com/office/officeart/2005/8/layout/hProcess11"/>
    <dgm:cxn modelId="{AE7808AA-13B2-41B3-9E01-60434DBE5C73}" type="presParOf" srcId="{F48C38A8-A575-4AF9-8467-4EB908A0199F}" destId="{2E75284E-41CF-4FC9-B398-1CD3D3A0E26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2D7C54-B32D-404E-ADEF-56DFA4B49733}" type="doc">
      <dgm:prSet loTypeId="urn:microsoft.com/office/officeart/2005/8/layout/bProcess3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8F28B5A6-DBFE-4A4C-8C1C-15FE3FE3836B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Initiation of IRB Application via Kuali</a:t>
          </a:r>
        </a:p>
      </dgm:t>
    </dgm:pt>
    <dgm:pt modelId="{4C8BEDC9-5DD0-4D7F-B632-A510AC9818B5}" type="parTrans" cxnId="{EDE4C9D4-CD4C-489D-83CB-154B5A73C517}">
      <dgm:prSet/>
      <dgm:spPr/>
      <dgm:t>
        <a:bodyPr/>
        <a:lstStyle/>
        <a:p>
          <a:endParaRPr lang="en-US"/>
        </a:p>
      </dgm:t>
    </dgm:pt>
    <dgm:pt modelId="{512B94C4-CB3D-4ABC-B08E-4F6365224596}" type="sibTrans" cxnId="{EDE4C9D4-CD4C-489D-83CB-154B5A73C517}">
      <dgm:prSet/>
      <dgm:spPr/>
      <dgm:t>
        <a:bodyPr/>
        <a:lstStyle/>
        <a:p>
          <a:endParaRPr lang="en-US"/>
        </a:p>
      </dgm:t>
    </dgm:pt>
    <dgm:pt modelId="{DE8ACF54-197B-4DE6-A451-67D2B828D8A9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Submission of the Application to the IRB</a:t>
          </a:r>
        </a:p>
      </dgm:t>
    </dgm:pt>
    <dgm:pt modelId="{2E39B5DD-35D6-4981-B62C-4C468D6E26A9}" type="parTrans" cxnId="{4B80D591-390D-4B22-9FB5-4DDB49A39160}">
      <dgm:prSet/>
      <dgm:spPr/>
      <dgm:t>
        <a:bodyPr/>
        <a:lstStyle/>
        <a:p>
          <a:endParaRPr lang="en-US"/>
        </a:p>
      </dgm:t>
    </dgm:pt>
    <dgm:pt modelId="{AB22ED99-38DD-4D6D-A8A4-A2DF9B62E588}" type="sibTrans" cxnId="{4B80D591-390D-4B22-9FB5-4DDB49A39160}">
      <dgm:prSet/>
      <dgm:spPr/>
      <dgm:t>
        <a:bodyPr/>
        <a:lstStyle/>
        <a:p>
          <a:endParaRPr lang="en-US"/>
        </a:p>
      </dgm:t>
    </dgm:pt>
    <dgm:pt modelId="{236DCA82-5BD1-47E2-8249-DDDB2E9E8C33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Full Review or Administrative Review</a:t>
          </a:r>
        </a:p>
      </dgm:t>
    </dgm:pt>
    <dgm:pt modelId="{B6A561AD-2AE2-4F5A-A551-E6E1A560248E}" type="parTrans" cxnId="{0E083323-4EE4-4087-A55A-CF1DBD8A67DD}">
      <dgm:prSet/>
      <dgm:spPr/>
      <dgm:t>
        <a:bodyPr/>
        <a:lstStyle/>
        <a:p>
          <a:endParaRPr lang="en-US"/>
        </a:p>
      </dgm:t>
    </dgm:pt>
    <dgm:pt modelId="{13A3441C-E4D7-4EB3-84E9-FA79B5B336C6}" type="sibTrans" cxnId="{0E083323-4EE4-4087-A55A-CF1DBD8A67DD}">
      <dgm:prSet/>
      <dgm:spPr/>
      <dgm:t>
        <a:bodyPr/>
        <a:lstStyle/>
        <a:p>
          <a:endParaRPr lang="en-US"/>
        </a:p>
      </dgm:t>
    </dgm:pt>
    <dgm:pt modelId="{7263A4E3-807B-4AFD-A8FF-ADF9A0ABDC1F}">
      <dgm:prSet phldrT="[Text]"/>
      <dgm:spPr/>
      <dgm:t>
        <a:bodyPr/>
        <a:lstStyle/>
        <a:p>
          <a:r>
            <a:rPr lang="en-US" i="1" dirty="0"/>
            <a:t>If Full Board</a:t>
          </a:r>
          <a:r>
            <a:rPr lang="en-US" dirty="0"/>
            <a:t>, Assignment of Board Reviewer</a:t>
          </a:r>
        </a:p>
      </dgm:t>
    </dgm:pt>
    <dgm:pt modelId="{02462A8E-2EDD-4F78-9866-EDF6442BB3B8}" type="parTrans" cxnId="{690CBB19-C771-49DA-BCE5-3FD98ED8EF32}">
      <dgm:prSet/>
      <dgm:spPr/>
      <dgm:t>
        <a:bodyPr/>
        <a:lstStyle/>
        <a:p>
          <a:endParaRPr lang="en-US"/>
        </a:p>
      </dgm:t>
    </dgm:pt>
    <dgm:pt modelId="{93EC7AAA-8F33-4D16-A717-597891BC7ED1}" type="sibTrans" cxnId="{690CBB19-C771-49DA-BCE5-3FD98ED8EF32}">
      <dgm:prSet/>
      <dgm:spPr/>
      <dgm:t>
        <a:bodyPr/>
        <a:lstStyle/>
        <a:p>
          <a:endParaRPr lang="en-US"/>
        </a:p>
      </dgm:t>
    </dgm:pt>
    <dgm:pt modelId="{D33B8135-DF48-4B7D-A9ED-548225CA2389}">
      <dgm:prSet phldrT="[Text]"/>
      <dgm:spPr/>
      <dgm:t>
        <a:bodyPr/>
        <a:lstStyle/>
        <a:p>
          <a:r>
            <a:rPr lang="en-US" i="1" dirty="0"/>
            <a:t>If Full Board</a:t>
          </a:r>
          <a:r>
            <a:rPr lang="en-US" dirty="0"/>
            <a:t>, Review is Presented at Convened Meeting</a:t>
          </a:r>
        </a:p>
      </dgm:t>
    </dgm:pt>
    <dgm:pt modelId="{34308A9A-43BB-47FB-8A4C-0E34EA6AE093}" type="parTrans" cxnId="{850EB713-D541-49ED-87F6-DF6906EABC85}">
      <dgm:prSet/>
      <dgm:spPr/>
      <dgm:t>
        <a:bodyPr/>
        <a:lstStyle/>
        <a:p>
          <a:endParaRPr lang="en-US"/>
        </a:p>
      </dgm:t>
    </dgm:pt>
    <dgm:pt modelId="{55A16D6B-E97A-44C8-A9F8-782D14796D10}" type="sibTrans" cxnId="{850EB713-D541-49ED-87F6-DF6906EABC85}">
      <dgm:prSet/>
      <dgm:spPr/>
      <dgm:t>
        <a:bodyPr/>
        <a:lstStyle/>
        <a:p>
          <a:endParaRPr lang="en-US"/>
        </a:p>
      </dgm:t>
    </dgm:pt>
    <dgm:pt modelId="{9F098468-9FD3-418A-99B2-3795520E9289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Study May Begin</a:t>
          </a:r>
        </a:p>
      </dgm:t>
    </dgm:pt>
    <dgm:pt modelId="{F21DBDA6-C498-4B04-9807-F7CF9D2E1245}" type="parTrans" cxnId="{5B32C141-E546-4098-AF17-5B638F6CEF63}">
      <dgm:prSet/>
      <dgm:spPr/>
      <dgm:t>
        <a:bodyPr/>
        <a:lstStyle/>
        <a:p>
          <a:endParaRPr lang="en-US"/>
        </a:p>
      </dgm:t>
    </dgm:pt>
    <dgm:pt modelId="{F96F3405-D472-461C-A567-D3DE49247847}" type="sibTrans" cxnId="{5B32C141-E546-4098-AF17-5B638F6CEF63}">
      <dgm:prSet/>
      <dgm:spPr/>
      <dgm:t>
        <a:bodyPr/>
        <a:lstStyle/>
        <a:p>
          <a:endParaRPr lang="en-US"/>
        </a:p>
      </dgm:t>
    </dgm:pt>
    <dgm:pt modelId="{2CDE3EA2-E6FF-44FE-9B82-232570C7885D}">
      <dgm:prSet phldrT="[Text]"/>
      <dgm:spPr/>
      <dgm:t>
        <a:bodyPr/>
        <a:lstStyle/>
        <a:p>
          <a:r>
            <a:rPr lang="en-US" i="1" dirty="0"/>
            <a:t>If Changes Needed</a:t>
          </a:r>
          <a:r>
            <a:rPr lang="en-US" dirty="0"/>
            <a:t>, Application Returned to Study Team</a:t>
          </a:r>
        </a:p>
      </dgm:t>
    </dgm:pt>
    <dgm:pt modelId="{895577A1-1DCD-4066-BE0A-48F43C7CBE33}" type="parTrans" cxnId="{14003BD2-C10E-46F9-B818-70A9E8BC5874}">
      <dgm:prSet/>
      <dgm:spPr/>
      <dgm:t>
        <a:bodyPr/>
        <a:lstStyle/>
        <a:p>
          <a:endParaRPr lang="en-US"/>
        </a:p>
      </dgm:t>
    </dgm:pt>
    <dgm:pt modelId="{D1990B61-FD0F-4059-85C3-B07C7691573E}" type="sibTrans" cxnId="{14003BD2-C10E-46F9-B818-70A9E8BC5874}">
      <dgm:prSet/>
      <dgm:spPr/>
      <dgm:t>
        <a:bodyPr/>
        <a:lstStyle/>
        <a:p>
          <a:endParaRPr lang="en-US"/>
        </a:p>
      </dgm:t>
    </dgm:pt>
    <dgm:pt modelId="{7AD3E0A2-CFD6-42E4-AF6D-0CEBE796B18B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Designated IRB Member Issues Approval </a:t>
          </a:r>
        </a:p>
      </dgm:t>
    </dgm:pt>
    <dgm:pt modelId="{1C3E733A-7D44-40C5-827B-A5947A14CCE8}" type="parTrans" cxnId="{29BC5A4B-3579-4E08-8DC2-A6E5AFA97A6C}">
      <dgm:prSet/>
      <dgm:spPr/>
      <dgm:t>
        <a:bodyPr/>
        <a:lstStyle/>
        <a:p>
          <a:endParaRPr lang="en-US"/>
        </a:p>
      </dgm:t>
    </dgm:pt>
    <dgm:pt modelId="{8B5EA5B1-B04D-4212-A3F2-6AE735F22D5A}" type="sibTrans" cxnId="{29BC5A4B-3579-4E08-8DC2-A6E5AFA97A6C}">
      <dgm:prSet/>
      <dgm:spPr/>
      <dgm:t>
        <a:bodyPr/>
        <a:lstStyle/>
        <a:p>
          <a:endParaRPr lang="en-US"/>
        </a:p>
      </dgm:t>
    </dgm:pt>
    <dgm:pt modelId="{5CE7C3AC-8E9A-490F-A91A-D7001DDEB09A}" type="pres">
      <dgm:prSet presAssocID="{CC2D7C54-B32D-404E-ADEF-56DFA4B497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5D67D4-0FFA-41BF-933E-E686F236CF5C}" type="pres">
      <dgm:prSet presAssocID="{8F28B5A6-DBFE-4A4C-8C1C-15FE3FE3836B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8AD9A-A987-4CB7-BC3F-E4A9A9B36154}" type="pres">
      <dgm:prSet presAssocID="{512B94C4-CB3D-4ABC-B08E-4F6365224596}" presName="sibTrans" presStyleLbl="sibTrans1D1" presStyleIdx="0" presStyleCnt="7"/>
      <dgm:spPr/>
      <dgm:t>
        <a:bodyPr/>
        <a:lstStyle/>
        <a:p>
          <a:endParaRPr lang="en-US"/>
        </a:p>
      </dgm:t>
    </dgm:pt>
    <dgm:pt modelId="{411DBA3A-F887-4AF7-95F2-20636B14835D}" type="pres">
      <dgm:prSet presAssocID="{512B94C4-CB3D-4ABC-B08E-4F6365224596}" presName="connectorText" presStyleLbl="sibTrans1D1" presStyleIdx="0" presStyleCnt="7"/>
      <dgm:spPr/>
      <dgm:t>
        <a:bodyPr/>
        <a:lstStyle/>
        <a:p>
          <a:endParaRPr lang="en-US"/>
        </a:p>
      </dgm:t>
    </dgm:pt>
    <dgm:pt modelId="{E4C7F5C7-6EAD-4A5D-BEBF-E97672560BC2}" type="pres">
      <dgm:prSet presAssocID="{DE8ACF54-197B-4DE6-A451-67D2B828D8A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0A2CE-1DE0-4D97-B3F8-1C678E312568}" type="pres">
      <dgm:prSet presAssocID="{AB22ED99-38DD-4D6D-A8A4-A2DF9B62E588}" presName="sibTrans" presStyleLbl="sibTrans1D1" presStyleIdx="1" presStyleCnt="7"/>
      <dgm:spPr/>
      <dgm:t>
        <a:bodyPr/>
        <a:lstStyle/>
        <a:p>
          <a:endParaRPr lang="en-US"/>
        </a:p>
      </dgm:t>
    </dgm:pt>
    <dgm:pt modelId="{1AF814D5-623A-4683-8F7C-6986B69A98DC}" type="pres">
      <dgm:prSet presAssocID="{AB22ED99-38DD-4D6D-A8A4-A2DF9B62E588}" presName="connectorText" presStyleLbl="sibTrans1D1" presStyleIdx="1" presStyleCnt="7"/>
      <dgm:spPr/>
      <dgm:t>
        <a:bodyPr/>
        <a:lstStyle/>
        <a:p>
          <a:endParaRPr lang="en-US"/>
        </a:p>
      </dgm:t>
    </dgm:pt>
    <dgm:pt modelId="{30CD8356-F183-4016-871D-D736AEE5BF63}" type="pres">
      <dgm:prSet presAssocID="{236DCA82-5BD1-47E2-8249-DDDB2E9E8C3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3D7BE1-E195-416B-833E-F008642DFA2B}" type="pres">
      <dgm:prSet presAssocID="{13A3441C-E4D7-4EB3-84E9-FA79B5B336C6}" presName="sibTrans" presStyleLbl="sibTrans1D1" presStyleIdx="2" presStyleCnt="7"/>
      <dgm:spPr/>
      <dgm:t>
        <a:bodyPr/>
        <a:lstStyle/>
        <a:p>
          <a:endParaRPr lang="en-US"/>
        </a:p>
      </dgm:t>
    </dgm:pt>
    <dgm:pt modelId="{D34DBBD3-D2D4-4754-8505-87C7579F0F1F}" type="pres">
      <dgm:prSet presAssocID="{13A3441C-E4D7-4EB3-84E9-FA79B5B336C6}" presName="connectorText" presStyleLbl="sibTrans1D1" presStyleIdx="2" presStyleCnt="7"/>
      <dgm:spPr/>
      <dgm:t>
        <a:bodyPr/>
        <a:lstStyle/>
        <a:p>
          <a:endParaRPr lang="en-US"/>
        </a:p>
      </dgm:t>
    </dgm:pt>
    <dgm:pt modelId="{50AF5934-868C-44A6-9E05-D22508F32156}" type="pres">
      <dgm:prSet presAssocID="{7263A4E3-807B-4AFD-A8FF-ADF9A0ABDC1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44CCB-2148-4F76-8261-C7C00B621066}" type="pres">
      <dgm:prSet presAssocID="{93EC7AAA-8F33-4D16-A717-597891BC7ED1}" presName="sibTrans" presStyleLbl="sibTrans1D1" presStyleIdx="3" presStyleCnt="7"/>
      <dgm:spPr/>
      <dgm:t>
        <a:bodyPr/>
        <a:lstStyle/>
        <a:p>
          <a:endParaRPr lang="en-US"/>
        </a:p>
      </dgm:t>
    </dgm:pt>
    <dgm:pt modelId="{53ECD6D5-33FC-4CB3-9D3E-E7C541115F5E}" type="pres">
      <dgm:prSet presAssocID="{93EC7AAA-8F33-4D16-A717-597891BC7ED1}" presName="connectorText" presStyleLbl="sibTrans1D1" presStyleIdx="3" presStyleCnt="7"/>
      <dgm:spPr/>
      <dgm:t>
        <a:bodyPr/>
        <a:lstStyle/>
        <a:p>
          <a:endParaRPr lang="en-US"/>
        </a:p>
      </dgm:t>
    </dgm:pt>
    <dgm:pt modelId="{4E9E5ADB-34D1-46BB-98DC-5D1FA0B2D3B8}" type="pres">
      <dgm:prSet presAssocID="{D33B8135-DF48-4B7D-A9ED-548225CA238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CAB47-F6C8-47C8-9C23-A957F396C645}" type="pres">
      <dgm:prSet presAssocID="{55A16D6B-E97A-44C8-A9F8-782D14796D10}" presName="sibTrans" presStyleLbl="sibTrans1D1" presStyleIdx="4" presStyleCnt="7"/>
      <dgm:spPr/>
      <dgm:t>
        <a:bodyPr/>
        <a:lstStyle/>
        <a:p>
          <a:endParaRPr lang="en-US"/>
        </a:p>
      </dgm:t>
    </dgm:pt>
    <dgm:pt modelId="{B24166DB-2652-44F7-82F1-4B5DECEA3FFC}" type="pres">
      <dgm:prSet presAssocID="{55A16D6B-E97A-44C8-A9F8-782D14796D10}" presName="connectorText" presStyleLbl="sibTrans1D1" presStyleIdx="4" presStyleCnt="7"/>
      <dgm:spPr/>
      <dgm:t>
        <a:bodyPr/>
        <a:lstStyle/>
        <a:p>
          <a:endParaRPr lang="en-US"/>
        </a:p>
      </dgm:t>
    </dgm:pt>
    <dgm:pt modelId="{3EC3B17A-B429-4DDB-90FF-E5F228F8EDE9}" type="pres">
      <dgm:prSet presAssocID="{2CDE3EA2-E6FF-44FE-9B82-232570C7885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8321B-5D77-45EC-A8DA-20B0FB92C7ED}" type="pres">
      <dgm:prSet presAssocID="{D1990B61-FD0F-4059-85C3-B07C7691573E}" presName="sibTrans" presStyleLbl="sibTrans1D1" presStyleIdx="5" presStyleCnt="7"/>
      <dgm:spPr/>
      <dgm:t>
        <a:bodyPr/>
        <a:lstStyle/>
        <a:p>
          <a:endParaRPr lang="en-US"/>
        </a:p>
      </dgm:t>
    </dgm:pt>
    <dgm:pt modelId="{AFCF4999-C677-475A-AA25-7C8E80423B9F}" type="pres">
      <dgm:prSet presAssocID="{D1990B61-FD0F-4059-85C3-B07C7691573E}" presName="connectorText" presStyleLbl="sibTrans1D1" presStyleIdx="5" presStyleCnt="7"/>
      <dgm:spPr/>
      <dgm:t>
        <a:bodyPr/>
        <a:lstStyle/>
        <a:p>
          <a:endParaRPr lang="en-US"/>
        </a:p>
      </dgm:t>
    </dgm:pt>
    <dgm:pt modelId="{B13C111C-83FB-4C63-9A78-78663F502C59}" type="pres">
      <dgm:prSet presAssocID="{7AD3E0A2-CFD6-42E4-AF6D-0CEBE796B18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462F9-54A9-4EDE-8798-5D276795BCF8}" type="pres">
      <dgm:prSet presAssocID="{8B5EA5B1-B04D-4212-A3F2-6AE735F22D5A}" presName="sibTrans" presStyleLbl="sibTrans1D1" presStyleIdx="6" presStyleCnt="7"/>
      <dgm:spPr/>
      <dgm:t>
        <a:bodyPr/>
        <a:lstStyle/>
        <a:p>
          <a:endParaRPr lang="en-US"/>
        </a:p>
      </dgm:t>
    </dgm:pt>
    <dgm:pt modelId="{607B4F24-5555-42D1-8EA6-2F16ED669EC7}" type="pres">
      <dgm:prSet presAssocID="{8B5EA5B1-B04D-4212-A3F2-6AE735F22D5A}" presName="connectorText" presStyleLbl="sibTrans1D1" presStyleIdx="6" presStyleCnt="7"/>
      <dgm:spPr/>
      <dgm:t>
        <a:bodyPr/>
        <a:lstStyle/>
        <a:p>
          <a:endParaRPr lang="en-US"/>
        </a:p>
      </dgm:t>
    </dgm:pt>
    <dgm:pt modelId="{D60AC3C5-4746-4806-BF15-799B9799B4EA}" type="pres">
      <dgm:prSet presAssocID="{9F098468-9FD3-418A-99B2-3795520E928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BC5A4B-3579-4E08-8DC2-A6E5AFA97A6C}" srcId="{CC2D7C54-B32D-404E-ADEF-56DFA4B49733}" destId="{7AD3E0A2-CFD6-42E4-AF6D-0CEBE796B18B}" srcOrd="6" destOrd="0" parTransId="{1C3E733A-7D44-40C5-827B-A5947A14CCE8}" sibTransId="{8B5EA5B1-B04D-4212-A3F2-6AE735F22D5A}"/>
    <dgm:cxn modelId="{593B411F-A2A3-42B6-9D5D-B6C51BADEA94}" type="presOf" srcId="{236DCA82-5BD1-47E2-8249-DDDB2E9E8C33}" destId="{30CD8356-F183-4016-871D-D736AEE5BF63}" srcOrd="0" destOrd="0" presId="urn:microsoft.com/office/officeart/2005/8/layout/bProcess3"/>
    <dgm:cxn modelId="{0990AC1D-9A94-49A1-A344-D415084F0CDB}" type="presOf" srcId="{DE8ACF54-197B-4DE6-A451-67D2B828D8A9}" destId="{E4C7F5C7-6EAD-4A5D-BEBF-E97672560BC2}" srcOrd="0" destOrd="0" presId="urn:microsoft.com/office/officeart/2005/8/layout/bProcess3"/>
    <dgm:cxn modelId="{14003BD2-C10E-46F9-B818-70A9E8BC5874}" srcId="{CC2D7C54-B32D-404E-ADEF-56DFA4B49733}" destId="{2CDE3EA2-E6FF-44FE-9B82-232570C7885D}" srcOrd="5" destOrd="0" parTransId="{895577A1-1DCD-4066-BE0A-48F43C7CBE33}" sibTransId="{D1990B61-FD0F-4059-85C3-B07C7691573E}"/>
    <dgm:cxn modelId="{917C0900-C89E-47AB-BE12-E6EF25BC31F2}" type="presOf" srcId="{13A3441C-E4D7-4EB3-84E9-FA79B5B336C6}" destId="{083D7BE1-E195-416B-833E-F008642DFA2B}" srcOrd="0" destOrd="0" presId="urn:microsoft.com/office/officeart/2005/8/layout/bProcess3"/>
    <dgm:cxn modelId="{0E083323-4EE4-4087-A55A-CF1DBD8A67DD}" srcId="{CC2D7C54-B32D-404E-ADEF-56DFA4B49733}" destId="{236DCA82-5BD1-47E2-8249-DDDB2E9E8C33}" srcOrd="2" destOrd="0" parTransId="{B6A561AD-2AE2-4F5A-A551-E6E1A560248E}" sibTransId="{13A3441C-E4D7-4EB3-84E9-FA79B5B336C6}"/>
    <dgm:cxn modelId="{5B32C141-E546-4098-AF17-5B638F6CEF63}" srcId="{CC2D7C54-B32D-404E-ADEF-56DFA4B49733}" destId="{9F098468-9FD3-418A-99B2-3795520E9289}" srcOrd="7" destOrd="0" parTransId="{F21DBDA6-C498-4B04-9807-F7CF9D2E1245}" sibTransId="{F96F3405-D472-461C-A567-D3DE49247847}"/>
    <dgm:cxn modelId="{B27E103D-B602-4481-AE32-6FEAC92D5F68}" type="presOf" srcId="{D1990B61-FD0F-4059-85C3-B07C7691573E}" destId="{AFCF4999-C677-475A-AA25-7C8E80423B9F}" srcOrd="1" destOrd="0" presId="urn:microsoft.com/office/officeart/2005/8/layout/bProcess3"/>
    <dgm:cxn modelId="{DD50D829-4B61-4666-B339-FB3403B8F0A5}" type="presOf" srcId="{8B5EA5B1-B04D-4212-A3F2-6AE735F22D5A}" destId="{607B4F24-5555-42D1-8EA6-2F16ED669EC7}" srcOrd="1" destOrd="0" presId="urn:microsoft.com/office/officeart/2005/8/layout/bProcess3"/>
    <dgm:cxn modelId="{4BC0E5A0-B8FD-472B-8695-268169A4A4C2}" type="presOf" srcId="{CC2D7C54-B32D-404E-ADEF-56DFA4B49733}" destId="{5CE7C3AC-8E9A-490F-A91A-D7001DDEB09A}" srcOrd="0" destOrd="0" presId="urn:microsoft.com/office/officeart/2005/8/layout/bProcess3"/>
    <dgm:cxn modelId="{850EB713-D541-49ED-87F6-DF6906EABC85}" srcId="{CC2D7C54-B32D-404E-ADEF-56DFA4B49733}" destId="{D33B8135-DF48-4B7D-A9ED-548225CA2389}" srcOrd="4" destOrd="0" parTransId="{34308A9A-43BB-47FB-8A4C-0E34EA6AE093}" sibTransId="{55A16D6B-E97A-44C8-A9F8-782D14796D10}"/>
    <dgm:cxn modelId="{8244BD86-0167-4D3B-B666-1CC74936B8F9}" type="presOf" srcId="{93EC7AAA-8F33-4D16-A717-597891BC7ED1}" destId="{53ECD6D5-33FC-4CB3-9D3E-E7C541115F5E}" srcOrd="1" destOrd="0" presId="urn:microsoft.com/office/officeart/2005/8/layout/bProcess3"/>
    <dgm:cxn modelId="{D7E090E0-5374-4619-BBB3-DC5CAB9DE30D}" type="presOf" srcId="{AB22ED99-38DD-4D6D-A8A4-A2DF9B62E588}" destId="{1AF814D5-623A-4683-8F7C-6986B69A98DC}" srcOrd="1" destOrd="0" presId="urn:microsoft.com/office/officeart/2005/8/layout/bProcess3"/>
    <dgm:cxn modelId="{4A87C548-EB41-4D91-AEBA-8D5C645B0DD9}" type="presOf" srcId="{8B5EA5B1-B04D-4212-A3F2-6AE735F22D5A}" destId="{41A462F9-54A9-4EDE-8798-5D276795BCF8}" srcOrd="0" destOrd="0" presId="urn:microsoft.com/office/officeart/2005/8/layout/bProcess3"/>
    <dgm:cxn modelId="{E7302443-1897-49A3-A850-88FED50155CA}" type="presOf" srcId="{13A3441C-E4D7-4EB3-84E9-FA79B5B336C6}" destId="{D34DBBD3-D2D4-4754-8505-87C7579F0F1F}" srcOrd="1" destOrd="0" presId="urn:microsoft.com/office/officeart/2005/8/layout/bProcess3"/>
    <dgm:cxn modelId="{1699182B-31CE-4ACD-A663-2C47AF830838}" type="presOf" srcId="{9F098468-9FD3-418A-99B2-3795520E9289}" destId="{D60AC3C5-4746-4806-BF15-799B9799B4EA}" srcOrd="0" destOrd="0" presId="urn:microsoft.com/office/officeart/2005/8/layout/bProcess3"/>
    <dgm:cxn modelId="{692E4EBB-D163-4A58-AE5E-769EE84646C4}" type="presOf" srcId="{55A16D6B-E97A-44C8-A9F8-782D14796D10}" destId="{B24166DB-2652-44F7-82F1-4B5DECEA3FFC}" srcOrd="1" destOrd="0" presId="urn:microsoft.com/office/officeart/2005/8/layout/bProcess3"/>
    <dgm:cxn modelId="{C020E57B-6A3E-4AED-B916-93E60BEE55C8}" type="presOf" srcId="{512B94C4-CB3D-4ABC-B08E-4F6365224596}" destId="{411DBA3A-F887-4AF7-95F2-20636B14835D}" srcOrd="1" destOrd="0" presId="urn:microsoft.com/office/officeart/2005/8/layout/bProcess3"/>
    <dgm:cxn modelId="{77975643-F22F-4A01-918C-F8E4EA51D486}" type="presOf" srcId="{7AD3E0A2-CFD6-42E4-AF6D-0CEBE796B18B}" destId="{B13C111C-83FB-4C63-9A78-78663F502C59}" srcOrd="0" destOrd="0" presId="urn:microsoft.com/office/officeart/2005/8/layout/bProcess3"/>
    <dgm:cxn modelId="{6F23B232-FB7C-492B-AFCB-0FABD9342224}" type="presOf" srcId="{8F28B5A6-DBFE-4A4C-8C1C-15FE3FE3836B}" destId="{8D5D67D4-0FFA-41BF-933E-E686F236CF5C}" srcOrd="0" destOrd="0" presId="urn:microsoft.com/office/officeart/2005/8/layout/bProcess3"/>
    <dgm:cxn modelId="{25593A72-7387-4CC3-99B6-9AC9DD61F6B4}" type="presOf" srcId="{512B94C4-CB3D-4ABC-B08E-4F6365224596}" destId="{4D88AD9A-A987-4CB7-BC3F-E4A9A9B36154}" srcOrd="0" destOrd="0" presId="urn:microsoft.com/office/officeart/2005/8/layout/bProcess3"/>
    <dgm:cxn modelId="{4B80D591-390D-4B22-9FB5-4DDB49A39160}" srcId="{CC2D7C54-B32D-404E-ADEF-56DFA4B49733}" destId="{DE8ACF54-197B-4DE6-A451-67D2B828D8A9}" srcOrd="1" destOrd="0" parTransId="{2E39B5DD-35D6-4981-B62C-4C468D6E26A9}" sibTransId="{AB22ED99-38DD-4D6D-A8A4-A2DF9B62E588}"/>
    <dgm:cxn modelId="{9C7DA098-F707-4602-9568-D53DDC9DFE29}" type="presOf" srcId="{55A16D6B-E97A-44C8-A9F8-782D14796D10}" destId="{FF5CAB47-F6C8-47C8-9C23-A957F396C645}" srcOrd="0" destOrd="0" presId="urn:microsoft.com/office/officeart/2005/8/layout/bProcess3"/>
    <dgm:cxn modelId="{E2B25AE1-DF55-4F30-AA23-945DA345A6EB}" type="presOf" srcId="{2CDE3EA2-E6FF-44FE-9B82-232570C7885D}" destId="{3EC3B17A-B429-4DDB-90FF-E5F228F8EDE9}" srcOrd="0" destOrd="0" presId="urn:microsoft.com/office/officeart/2005/8/layout/bProcess3"/>
    <dgm:cxn modelId="{F403145C-55E1-416B-A9AC-796DBD3C6E46}" type="presOf" srcId="{93EC7AAA-8F33-4D16-A717-597891BC7ED1}" destId="{57444CCB-2148-4F76-8261-C7C00B621066}" srcOrd="0" destOrd="0" presId="urn:microsoft.com/office/officeart/2005/8/layout/bProcess3"/>
    <dgm:cxn modelId="{EFC4650D-E81C-4361-B87F-7E7B039B955E}" type="presOf" srcId="{D33B8135-DF48-4B7D-A9ED-548225CA2389}" destId="{4E9E5ADB-34D1-46BB-98DC-5D1FA0B2D3B8}" srcOrd="0" destOrd="0" presId="urn:microsoft.com/office/officeart/2005/8/layout/bProcess3"/>
    <dgm:cxn modelId="{690CBB19-C771-49DA-BCE5-3FD98ED8EF32}" srcId="{CC2D7C54-B32D-404E-ADEF-56DFA4B49733}" destId="{7263A4E3-807B-4AFD-A8FF-ADF9A0ABDC1F}" srcOrd="3" destOrd="0" parTransId="{02462A8E-2EDD-4F78-9866-EDF6442BB3B8}" sibTransId="{93EC7AAA-8F33-4D16-A717-597891BC7ED1}"/>
    <dgm:cxn modelId="{1AD79060-F50D-460A-BC73-5290D2E90B47}" type="presOf" srcId="{D1990B61-FD0F-4059-85C3-B07C7691573E}" destId="{D4D8321B-5D77-45EC-A8DA-20B0FB92C7ED}" srcOrd="0" destOrd="0" presId="urn:microsoft.com/office/officeart/2005/8/layout/bProcess3"/>
    <dgm:cxn modelId="{110C1081-A02E-42AB-90EA-BADA96502CE2}" type="presOf" srcId="{7263A4E3-807B-4AFD-A8FF-ADF9A0ABDC1F}" destId="{50AF5934-868C-44A6-9E05-D22508F32156}" srcOrd="0" destOrd="0" presId="urn:microsoft.com/office/officeart/2005/8/layout/bProcess3"/>
    <dgm:cxn modelId="{EDE4C9D4-CD4C-489D-83CB-154B5A73C517}" srcId="{CC2D7C54-B32D-404E-ADEF-56DFA4B49733}" destId="{8F28B5A6-DBFE-4A4C-8C1C-15FE3FE3836B}" srcOrd="0" destOrd="0" parTransId="{4C8BEDC9-5DD0-4D7F-B632-A510AC9818B5}" sibTransId="{512B94C4-CB3D-4ABC-B08E-4F6365224596}"/>
    <dgm:cxn modelId="{C1884A36-BD69-49AF-8E93-1539C9FCDC8B}" type="presOf" srcId="{AB22ED99-38DD-4D6D-A8A4-A2DF9B62E588}" destId="{FF60A2CE-1DE0-4D97-B3F8-1C678E312568}" srcOrd="0" destOrd="0" presId="urn:microsoft.com/office/officeart/2005/8/layout/bProcess3"/>
    <dgm:cxn modelId="{121EF4D4-0232-4651-824E-6536D8D0491C}" type="presParOf" srcId="{5CE7C3AC-8E9A-490F-A91A-D7001DDEB09A}" destId="{8D5D67D4-0FFA-41BF-933E-E686F236CF5C}" srcOrd="0" destOrd="0" presId="urn:microsoft.com/office/officeart/2005/8/layout/bProcess3"/>
    <dgm:cxn modelId="{B09AD090-1EDC-448F-8CB6-796081A975F6}" type="presParOf" srcId="{5CE7C3AC-8E9A-490F-A91A-D7001DDEB09A}" destId="{4D88AD9A-A987-4CB7-BC3F-E4A9A9B36154}" srcOrd="1" destOrd="0" presId="urn:microsoft.com/office/officeart/2005/8/layout/bProcess3"/>
    <dgm:cxn modelId="{051F07C7-9AD1-4161-96F6-B0F18DC86370}" type="presParOf" srcId="{4D88AD9A-A987-4CB7-BC3F-E4A9A9B36154}" destId="{411DBA3A-F887-4AF7-95F2-20636B14835D}" srcOrd="0" destOrd="0" presId="urn:microsoft.com/office/officeart/2005/8/layout/bProcess3"/>
    <dgm:cxn modelId="{31CAF6DE-AFCA-4D14-A914-82B0A89EECBB}" type="presParOf" srcId="{5CE7C3AC-8E9A-490F-A91A-D7001DDEB09A}" destId="{E4C7F5C7-6EAD-4A5D-BEBF-E97672560BC2}" srcOrd="2" destOrd="0" presId="urn:microsoft.com/office/officeart/2005/8/layout/bProcess3"/>
    <dgm:cxn modelId="{0DF996B6-C604-4FFF-A22E-8B9A4666C979}" type="presParOf" srcId="{5CE7C3AC-8E9A-490F-A91A-D7001DDEB09A}" destId="{FF60A2CE-1DE0-4D97-B3F8-1C678E312568}" srcOrd="3" destOrd="0" presId="urn:microsoft.com/office/officeart/2005/8/layout/bProcess3"/>
    <dgm:cxn modelId="{15616399-CDB8-49A0-9A7C-F0BF09980043}" type="presParOf" srcId="{FF60A2CE-1DE0-4D97-B3F8-1C678E312568}" destId="{1AF814D5-623A-4683-8F7C-6986B69A98DC}" srcOrd="0" destOrd="0" presId="urn:microsoft.com/office/officeart/2005/8/layout/bProcess3"/>
    <dgm:cxn modelId="{0629DB64-AC2F-4610-87A6-71446B523B6F}" type="presParOf" srcId="{5CE7C3AC-8E9A-490F-A91A-D7001DDEB09A}" destId="{30CD8356-F183-4016-871D-D736AEE5BF63}" srcOrd="4" destOrd="0" presId="urn:microsoft.com/office/officeart/2005/8/layout/bProcess3"/>
    <dgm:cxn modelId="{005933FA-E720-4BF1-A152-D90FB5559F47}" type="presParOf" srcId="{5CE7C3AC-8E9A-490F-A91A-D7001DDEB09A}" destId="{083D7BE1-E195-416B-833E-F008642DFA2B}" srcOrd="5" destOrd="0" presId="urn:microsoft.com/office/officeart/2005/8/layout/bProcess3"/>
    <dgm:cxn modelId="{6AA35D09-2D19-4C11-A848-1C2EF0FE8068}" type="presParOf" srcId="{083D7BE1-E195-416B-833E-F008642DFA2B}" destId="{D34DBBD3-D2D4-4754-8505-87C7579F0F1F}" srcOrd="0" destOrd="0" presId="urn:microsoft.com/office/officeart/2005/8/layout/bProcess3"/>
    <dgm:cxn modelId="{F5232F57-64ED-4DAF-9B54-D7E713B5D687}" type="presParOf" srcId="{5CE7C3AC-8E9A-490F-A91A-D7001DDEB09A}" destId="{50AF5934-868C-44A6-9E05-D22508F32156}" srcOrd="6" destOrd="0" presId="urn:microsoft.com/office/officeart/2005/8/layout/bProcess3"/>
    <dgm:cxn modelId="{9E5F1BEC-E951-4675-8309-7E83BDEB05AD}" type="presParOf" srcId="{5CE7C3AC-8E9A-490F-A91A-D7001DDEB09A}" destId="{57444CCB-2148-4F76-8261-C7C00B621066}" srcOrd="7" destOrd="0" presId="urn:microsoft.com/office/officeart/2005/8/layout/bProcess3"/>
    <dgm:cxn modelId="{B334438F-BA43-498B-BD9B-E5C96EF436B5}" type="presParOf" srcId="{57444CCB-2148-4F76-8261-C7C00B621066}" destId="{53ECD6D5-33FC-4CB3-9D3E-E7C541115F5E}" srcOrd="0" destOrd="0" presId="urn:microsoft.com/office/officeart/2005/8/layout/bProcess3"/>
    <dgm:cxn modelId="{E0BF215E-9626-4921-BD22-35E1E24851B3}" type="presParOf" srcId="{5CE7C3AC-8E9A-490F-A91A-D7001DDEB09A}" destId="{4E9E5ADB-34D1-46BB-98DC-5D1FA0B2D3B8}" srcOrd="8" destOrd="0" presId="urn:microsoft.com/office/officeart/2005/8/layout/bProcess3"/>
    <dgm:cxn modelId="{D8F37C06-F86E-459E-89D0-74420A7DE166}" type="presParOf" srcId="{5CE7C3AC-8E9A-490F-A91A-D7001DDEB09A}" destId="{FF5CAB47-F6C8-47C8-9C23-A957F396C645}" srcOrd="9" destOrd="0" presId="urn:microsoft.com/office/officeart/2005/8/layout/bProcess3"/>
    <dgm:cxn modelId="{8B688A37-9C8B-442C-A26B-364B12455EB0}" type="presParOf" srcId="{FF5CAB47-F6C8-47C8-9C23-A957F396C645}" destId="{B24166DB-2652-44F7-82F1-4B5DECEA3FFC}" srcOrd="0" destOrd="0" presId="urn:microsoft.com/office/officeart/2005/8/layout/bProcess3"/>
    <dgm:cxn modelId="{292FD6BB-5FA9-4E82-A2DF-0D74CA968C27}" type="presParOf" srcId="{5CE7C3AC-8E9A-490F-A91A-D7001DDEB09A}" destId="{3EC3B17A-B429-4DDB-90FF-E5F228F8EDE9}" srcOrd="10" destOrd="0" presId="urn:microsoft.com/office/officeart/2005/8/layout/bProcess3"/>
    <dgm:cxn modelId="{30D83FD5-F819-49BC-A383-9CAB1932B7C7}" type="presParOf" srcId="{5CE7C3AC-8E9A-490F-A91A-D7001DDEB09A}" destId="{D4D8321B-5D77-45EC-A8DA-20B0FB92C7ED}" srcOrd="11" destOrd="0" presId="urn:microsoft.com/office/officeart/2005/8/layout/bProcess3"/>
    <dgm:cxn modelId="{A9D29E7F-3EDE-4FF9-9AD6-F46CD98776EF}" type="presParOf" srcId="{D4D8321B-5D77-45EC-A8DA-20B0FB92C7ED}" destId="{AFCF4999-C677-475A-AA25-7C8E80423B9F}" srcOrd="0" destOrd="0" presId="urn:microsoft.com/office/officeart/2005/8/layout/bProcess3"/>
    <dgm:cxn modelId="{095BBA6E-3135-4EBB-8ECF-3010BD1A46E2}" type="presParOf" srcId="{5CE7C3AC-8E9A-490F-A91A-D7001DDEB09A}" destId="{B13C111C-83FB-4C63-9A78-78663F502C59}" srcOrd="12" destOrd="0" presId="urn:microsoft.com/office/officeart/2005/8/layout/bProcess3"/>
    <dgm:cxn modelId="{B4B3A046-C3CD-42DD-9F62-C222603BA24C}" type="presParOf" srcId="{5CE7C3AC-8E9A-490F-A91A-D7001DDEB09A}" destId="{41A462F9-54A9-4EDE-8798-5D276795BCF8}" srcOrd="13" destOrd="0" presId="urn:microsoft.com/office/officeart/2005/8/layout/bProcess3"/>
    <dgm:cxn modelId="{E12E1685-4367-4A1E-B222-B3BCEDB55EAE}" type="presParOf" srcId="{41A462F9-54A9-4EDE-8798-5D276795BCF8}" destId="{607B4F24-5555-42D1-8EA6-2F16ED669EC7}" srcOrd="0" destOrd="0" presId="urn:microsoft.com/office/officeart/2005/8/layout/bProcess3"/>
    <dgm:cxn modelId="{DD02BAD1-0AD5-4C1A-89F3-78759B6F1379}" type="presParOf" srcId="{5CE7C3AC-8E9A-490F-A91A-D7001DDEB09A}" destId="{D60AC3C5-4746-4806-BF15-799B9799B4EA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7BE6D-642A-4FA9-9458-DE3CADF8CAA0}">
      <dsp:nvSpPr>
        <dsp:cNvPr id="0" name=""/>
        <dsp:cNvSpPr/>
      </dsp:nvSpPr>
      <dsp:spPr>
        <a:xfrm>
          <a:off x="0" y="1171217"/>
          <a:ext cx="8424489" cy="1561622"/>
        </a:xfrm>
        <a:prstGeom prst="notched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E7BB02-15B2-426F-812B-7AB7CEBBE007}">
      <dsp:nvSpPr>
        <dsp:cNvPr id="0" name=""/>
        <dsp:cNvSpPr/>
      </dsp:nvSpPr>
      <dsp:spPr>
        <a:xfrm>
          <a:off x="434" y="0"/>
          <a:ext cx="1285673" cy="1561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Nuremberg Code (1947)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A result of the Nazi Doctors' trial that formed the basis for the Declaration of Helsinki and the Belmont Report </a:t>
          </a:r>
        </a:p>
      </dsp:txBody>
      <dsp:txXfrm>
        <a:off x="434" y="0"/>
        <a:ext cx="1285673" cy="1561622"/>
      </dsp:txXfrm>
    </dsp:sp>
    <dsp:sp modelId="{C907F8BB-28F8-45E8-8841-2C66FA24A3A2}">
      <dsp:nvSpPr>
        <dsp:cNvPr id="0" name=""/>
        <dsp:cNvSpPr/>
      </dsp:nvSpPr>
      <dsp:spPr>
        <a:xfrm>
          <a:off x="448068" y="1756825"/>
          <a:ext cx="390405" cy="3904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69C06-F376-40E3-9F61-C1D58AD02A53}">
      <dsp:nvSpPr>
        <dsp:cNvPr id="0" name=""/>
        <dsp:cNvSpPr/>
      </dsp:nvSpPr>
      <dsp:spPr>
        <a:xfrm>
          <a:off x="1307349" y="2342434"/>
          <a:ext cx="1222753" cy="1561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Declaration of Helsinki (1964) </a:t>
          </a:r>
          <a:r>
            <a:rPr lang="en-US" sz="1200" kern="1200" dirty="0"/>
            <a:t>International statement of ethical principles to guide medical professionals conducting research, including guidelines for consent </a:t>
          </a:r>
          <a:endParaRPr lang="en-US" sz="1000" kern="1200" dirty="0"/>
        </a:p>
      </dsp:txBody>
      <dsp:txXfrm>
        <a:off x="1307349" y="2342434"/>
        <a:ext cx="1222753" cy="1561622"/>
      </dsp:txXfrm>
    </dsp:sp>
    <dsp:sp modelId="{58552A59-720A-4C85-8E99-2EC340D07458}">
      <dsp:nvSpPr>
        <dsp:cNvPr id="0" name=""/>
        <dsp:cNvSpPr/>
      </dsp:nvSpPr>
      <dsp:spPr>
        <a:xfrm>
          <a:off x="1723523" y="1756825"/>
          <a:ext cx="390405" cy="3904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E5A17-9156-4495-B025-E8FC602D0B93}">
      <dsp:nvSpPr>
        <dsp:cNvPr id="0" name=""/>
        <dsp:cNvSpPr/>
      </dsp:nvSpPr>
      <dsp:spPr>
        <a:xfrm>
          <a:off x="2551343" y="0"/>
          <a:ext cx="1710637" cy="1561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National Research Act (1974)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/>
            <a:t>Established a commission that produced recommendations regarding review of research by IRBs and resulted in the creation of 45 CFR 46 or The Common Rule (1978)</a:t>
          </a:r>
        </a:p>
      </dsp:txBody>
      <dsp:txXfrm>
        <a:off x="2551343" y="0"/>
        <a:ext cx="1710637" cy="1561622"/>
      </dsp:txXfrm>
    </dsp:sp>
    <dsp:sp modelId="{B626E2FA-CFF9-4EF8-9F35-EC080D050DDB}">
      <dsp:nvSpPr>
        <dsp:cNvPr id="0" name=""/>
        <dsp:cNvSpPr/>
      </dsp:nvSpPr>
      <dsp:spPr>
        <a:xfrm>
          <a:off x="3211460" y="1756825"/>
          <a:ext cx="390405" cy="3904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22BA6-2C93-40F3-B821-89C2CA5DAEDD}">
      <dsp:nvSpPr>
        <dsp:cNvPr id="0" name=""/>
        <dsp:cNvSpPr/>
      </dsp:nvSpPr>
      <dsp:spPr>
        <a:xfrm>
          <a:off x="3617332" y="2287355"/>
          <a:ext cx="1459176" cy="1561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/>
            <a:t>The Belmont Report (1979)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/>
            <a:t>Defined three fundamental ethical principles for human subject research: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AutoNum type="arabicPeriod"/>
          </a:pPr>
          <a:r>
            <a:rPr lang="en-US" sz="1200" kern="1200" dirty="0"/>
            <a:t>1. Respect for Persons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AutoNum type="arabicPeriod"/>
          </a:pPr>
          <a:r>
            <a:rPr lang="en-US" sz="1200" kern="1200" dirty="0"/>
            <a:t>2. Beneficence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AutoNum type="arabicPeriod"/>
          </a:pPr>
          <a:r>
            <a:rPr lang="en-US" sz="1200" kern="1200" dirty="0"/>
            <a:t>3. Justice</a:t>
          </a:r>
        </a:p>
      </dsp:txBody>
      <dsp:txXfrm>
        <a:off x="3617332" y="2287355"/>
        <a:ext cx="1459176" cy="1561622"/>
      </dsp:txXfrm>
    </dsp:sp>
    <dsp:sp modelId="{2F825331-D71D-4429-B1C3-3A89819E5825}">
      <dsp:nvSpPr>
        <dsp:cNvPr id="0" name=""/>
        <dsp:cNvSpPr/>
      </dsp:nvSpPr>
      <dsp:spPr>
        <a:xfrm>
          <a:off x="4136826" y="1756825"/>
          <a:ext cx="390405" cy="3904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17038-3371-45C6-92C9-34A0532C9518}">
      <dsp:nvSpPr>
        <dsp:cNvPr id="0" name=""/>
        <dsp:cNvSpPr/>
      </dsp:nvSpPr>
      <dsp:spPr>
        <a:xfrm>
          <a:off x="5763640" y="0"/>
          <a:ext cx="1817965" cy="1561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/>
            <a:t>HIPAA Privacy Rule (2000)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0" kern="1200" dirty="0"/>
            <a:t>The rule addresses uses and disclosures of private health information for research purpose</a:t>
          </a:r>
        </a:p>
      </dsp:txBody>
      <dsp:txXfrm>
        <a:off x="5763640" y="0"/>
        <a:ext cx="1817965" cy="1561622"/>
      </dsp:txXfrm>
    </dsp:sp>
    <dsp:sp modelId="{0D9E1197-9CB7-4EB3-AFBF-93229410E947}">
      <dsp:nvSpPr>
        <dsp:cNvPr id="0" name=""/>
        <dsp:cNvSpPr/>
      </dsp:nvSpPr>
      <dsp:spPr>
        <a:xfrm>
          <a:off x="6477420" y="1756825"/>
          <a:ext cx="390405" cy="3904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8AD9A-A987-4CB7-BC3F-E4A9A9B36154}">
      <dsp:nvSpPr>
        <dsp:cNvPr id="0" name=""/>
        <dsp:cNvSpPr/>
      </dsp:nvSpPr>
      <dsp:spPr>
        <a:xfrm>
          <a:off x="2127043" y="549632"/>
          <a:ext cx="4244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45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7892" y="593076"/>
        <a:ext cx="22752" cy="4550"/>
      </dsp:txXfrm>
    </dsp:sp>
    <dsp:sp modelId="{8D5D67D4-0FFA-41BF-933E-E686F236CF5C}">
      <dsp:nvSpPr>
        <dsp:cNvPr id="0" name=""/>
        <dsp:cNvSpPr/>
      </dsp:nvSpPr>
      <dsp:spPr>
        <a:xfrm>
          <a:off x="150357" y="1806"/>
          <a:ext cx="1978485" cy="118709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Initiation of IRB Application via Kuali</a:t>
          </a:r>
        </a:p>
      </dsp:txBody>
      <dsp:txXfrm>
        <a:off x="150357" y="1806"/>
        <a:ext cx="1978485" cy="1187091"/>
      </dsp:txXfrm>
    </dsp:sp>
    <dsp:sp modelId="{FF60A2CE-1DE0-4D97-B3F8-1C678E312568}">
      <dsp:nvSpPr>
        <dsp:cNvPr id="0" name=""/>
        <dsp:cNvSpPr/>
      </dsp:nvSpPr>
      <dsp:spPr>
        <a:xfrm>
          <a:off x="4560580" y="549632"/>
          <a:ext cx="4244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45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61429" y="593076"/>
        <a:ext cx="22752" cy="4550"/>
      </dsp:txXfrm>
    </dsp:sp>
    <dsp:sp modelId="{E4C7F5C7-6EAD-4A5D-BEBF-E97672560BC2}">
      <dsp:nvSpPr>
        <dsp:cNvPr id="0" name=""/>
        <dsp:cNvSpPr/>
      </dsp:nvSpPr>
      <dsp:spPr>
        <a:xfrm>
          <a:off x="2583894" y="1806"/>
          <a:ext cx="1978485" cy="118709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Submission of the Application to the IRB</a:t>
          </a:r>
        </a:p>
      </dsp:txBody>
      <dsp:txXfrm>
        <a:off x="2583894" y="1806"/>
        <a:ext cx="1978485" cy="1187091"/>
      </dsp:txXfrm>
    </dsp:sp>
    <dsp:sp modelId="{083D7BE1-E195-416B-833E-F008642DFA2B}">
      <dsp:nvSpPr>
        <dsp:cNvPr id="0" name=""/>
        <dsp:cNvSpPr/>
      </dsp:nvSpPr>
      <dsp:spPr>
        <a:xfrm>
          <a:off x="1139600" y="1187097"/>
          <a:ext cx="4867073" cy="424451"/>
        </a:xfrm>
        <a:custGeom>
          <a:avLst/>
          <a:gdLst/>
          <a:ahLst/>
          <a:cxnLst/>
          <a:rect l="0" t="0" r="0" b="0"/>
          <a:pathLst>
            <a:path>
              <a:moveTo>
                <a:pt x="4867073" y="0"/>
              </a:moveTo>
              <a:lnTo>
                <a:pt x="4867073" y="229325"/>
              </a:lnTo>
              <a:lnTo>
                <a:pt x="0" y="229325"/>
              </a:lnTo>
              <a:lnTo>
                <a:pt x="0" y="42445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50929" y="1397048"/>
        <a:ext cx="244415" cy="4550"/>
      </dsp:txXfrm>
    </dsp:sp>
    <dsp:sp modelId="{30CD8356-F183-4016-871D-D736AEE5BF63}">
      <dsp:nvSpPr>
        <dsp:cNvPr id="0" name=""/>
        <dsp:cNvSpPr/>
      </dsp:nvSpPr>
      <dsp:spPr>
        <a:xfrm>
          <a:off x="5017431" y="1806"/>
          <a:ext cx="1978485" cy="118709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Full Review or Administrative Review</a:t>
          </a:r>
        </a:p>
      </dsp:txBody>
      <dsp:txXfrm>
        <a:off x="5017431" y="1806"/>
        <a:ext cx="1978485" cy="1187091"/>
      </dsp:txXfrm>
    </dsp:sp>
    <dsp:sp modelId="{57444CCB-2148-4F76-8261-C7C00B621066}">
      <dsp:nvSpPr>
        <dsp:cNvPr id="0" name=""/>
        <dsp:cNvSpPr/>
      </dsp:nvSpPr>
      <dsp:spPr>
        <a:xfrm>
          <a:off x="2127043" y="2191775"/>
          <a:ext cx="4244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45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7892" y="2235219"/>
        <a:ext cx="22752" cy="4550"/>
      </dsp:txXfrm>
    </dsp:sp>
    <dsp:sp modelId="{50AF5934-868C-44A6-9E05-D22508F32156}">
      <dsp:nvSpPr>
        <dsp:cNvPr id="0" name=""/>
        <dsp:cNvSpPr/>
      </dsp:nvSpPr>
      <dsp:spPr>
        <a:xfrm>
          <a:off x="150357" y="1643949"/>
          <a:ext cx="1978485" cy="11870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/>
            <a:t>If Full Board</a:t>
          </a:r>
          <a:r>
            <a:rPr lang="en-US" sz="1600" kern="1200" dirty="0"/>
            <a:t>, Assignment of Board Reviewer</a:t>
          </a:r>
        </a:p>
      </dsp:txBody>
      <dsp:txXfrm>
        <a:off x="150357" y="1643949"/>
        <a:ext cx="1978485" cy="1187091"/>
      </dsp:txXfrm>
    </dsp:sp>
    <dsp:sp modelId="{FF5CAB47-F6C8-47C8-9C23-A957F396C645}">
      <dsp:nvSpPr>
        <dsp:cNvPr id="0" name=""/>
        <dsp:cNvSpPr/>
      </dsp:nvSpPr>
      <dsp:spPr>
        <a:xfrm>
          <a:off x="4560580" y="2191775"/>
          <a:ext cx="4244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45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61429" y="2235219"/>
        <a:ext cx="22752" cy="4550"/>
      </dsp:txXfrm>
    </dsp:sp>
    <dsp:sp modelId="{4E9E5ADB-34D1-46BB-98DC-5D1FA0B2D3B8}">
      <dsp:nvSpPr>
        <dsp:cNvPr id="0" name=""/>
        <dsp:cNvSpPr/>
      </dsp:nvSpPr>
      <dsp:spPr>
        <a:xfrm>
          <a:off x="2583894" y="1643949"/>
          <a:ext cx="1978485" cy="11870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/>
            <a:t>If Full Board</a:t>
          </a:r>
          <a:r>
            <a:rPr lang="en-US" sz="1600" kern="1200" dirty="0"/>
            <a:t>, Review is Presented at Convened Meeting</a:t>
          </a:r>
        </a:p>
      </dsp:txBody>
      <dsp:txXfrm>
        <a:off x="2583894" y="1643949"/>
        <a:ext cx="1978485" cy="1187091"/>
      </dsp:txXfrm>
    </dsp:sp>
    <dsp:sp modelId="{D4D8321B-5D77-45EC-A8DA-20B0FB92C7ED}">
      <dsp:nvSpPr>
        <dsp:cNvPr id="0" name=""/>
        <dsp:cNvSpPr/>
      </dsp:nvSpPr>
      <dsp:spPr>
        <a:xfrm>
          <a:off x="1139600" y="2829240"/>
          <a:ext cx="4867073" cy="424451"/>
        </a:xfrm>
        <a:custGeom>
          <a:avLst/>
          <a:gdLst/>
          <a:ahLst/>
          <a:cxnLst/>
          <a:rect l="0" t="0" r="0" b="0"/>
          <a:pathLst>
            <a:path>
              <a:moveTo>
                <a:pt x="4867073" y="0"/>
              </a:moveTo>
              <a:lnTo>
                <a:pt x="4867073" y="229325"/>
              </a:lnTo>
              <a:lnTo>
                <a:pt x="0" y="229325"/>
              </a:lnTo>
              <a:lnTo>
                <a:pt x="0" y="424451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50929" y="3039191"/>
        <a:ext cx="244415" cy="4550"/>
      </dsp:txXfrm>
    </dsp:sp>
    <dsp:sp modelId="{3EC3B17A-B429-4DDB-90FF-E5F228F8EDE9}">
      <dsp:nvSpPr>
        <dsp:cNvPr id="0" name=""/>
        <dsp:cNvSpPr/>
      </dsp:nvSpPr>
      <dsp:spPr>
        <a:xfrm>
          <a:off x="5017431" y="1643949"/>
          <a:ext cx="1978485" cy="11870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/>
            <a:t>If Changes Needed</a:t>
          </a:r>
          <a:r>
            <a:rPr lang="en-US" sz="1600" kern="1200" dirty="0"/>
            <a:t>, Application Returned to Study Team</a:t>
          </a:r>
        </a:p>
      </dsp:txBody>
      <dsp:txXfrm>
        <a:off x="5017431" y="1643949"/>
        <a:ext cx="1978485" cy="1187091"/>
      </dsp:txXfrm>
    </dsp:sp>
    <dsp:sp modelId="{41A462F9-54A9-4EDE-8798-5D276795BCF8}">
      <dsp:nvSpPr>
        <dsp:cNvPr id="0" name=""/>
        <dsp:cNvSpPr/>
      </dsp:nvSpPr>
      <dsp:spPr>
        <a:xfrm>
          <a:off x="2127043" y="3833917"/>
          <a:ext cx="4244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45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27892" y="3877362"/>
        <a:ext cx="22752" cy="4550"/>
      </dsp:txXfrm>
    </dsp:sp>
    <dsp:sp modelId="{B13C111C-83FB-4C63-9A78-78663F502C59}">
      <dsp:nvSpPr>
        <dsp:cNvPr id="0" name=""/>
        <dsp:cNvSpPr/>
      </dsp:nvSpPr>
      <dsp:spPr>
        <a:xfrm>
          <a:off x="150357" y="3286092"/>
          <a:ext cx="1978485" cy="118709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Designated IRB Member Issues Approval </a:t>
          </a:r>
        </a:p>
      </dsp:txBody>
      <dsp:txXfrm>
        <a:off x="150357" y="3286092"/>
        <a:ext cx="1978485" cy="1187091"/>
      </dsp:txXfrm>
    </dsp:sp>
    <dsp:sp modelId="{D60AC3C5-4746-4806-BF15-799B9799B4EA}">
      <dsp:nvSpPr>
        <dsp:cNvPr id="0" name=""/>
        <dsp:cNvSpPr/>
      </dsp:nvSpPr>
      <dsp:spPr>
        <a:xfrm>
          <a:off x="2583894" y="3286092"/>
          <a:ext cx="1978485" cy="118709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Study May Begin</a:t>
          </a:r>
        </a:p>
      </dsp:txBody>
      <dsp:txXfrm>
        <a:off x="2583894" y="3286092"/>
        <a:ext cx="1978485" cy="1187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2401-3F72-4344-9C83-C50AB8BBE217}" type="datetimeFigureOut">
              <a:rPr lang="en-US" smtClean="0"/>
              <a:t>9/16/22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7B9EF-02E5-489C-B016-F6FCD3E8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3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8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1947: Nuremberg Code A result of the Nazi Doctors' trial that formed the basis for the Declaration of Helsinki and the Belmont Report </a:t>
            </a:r>
          </a:p>
          <a:p>
            <a:endParaRPr lang="en-US" dirty="0"/>
          </a:p>
          <a:p>
            <a:r>
              <a:rPr lang="en-US" dirty="0"/>
              <a:t>1964: Declaration of Helsinki International statement of ethical principles to guide medical professionals conducting research, including guidelines for consent </a:t>
            </a:r>
          </a:p>
          <a:p>
            <a:endParaRPr lang="en-US" dirty="0"/>
          </a:p>
          <a:p>
            <a:r>
              <a:rPr lang="en-US" dirty="0"/>
              <a:t>1974: National Research Act Established a commission that produced recommendations regarding review of research by IRBs and resulted in the creation of 45 CFR 46 or The Common Rule (1978)</a:t>
            </a:r>
          </a:p>
          <a:p>
            <a:endParaRPr lang="en-US" dirty="0"/>
          </a:p>
          <a:p>
            <a:r>
              <a:rPr lang="en-US" dirty="0"/>
              <a:t>1979: Belmont Report Defined three fundamental ethical principles for human subjects research: </a:t>
            </a:r>
          </a:p>
          <a:p>
            <a:pPr marL="228600" indent="-228600">
              <a:buAutoNum type="arabicPeriod"/>
            </a:pPr>
            <a:r>
              <a:rPr lang="en-US" dirty="0"/>
              <a:t>Respect for Persons - protect autonomy, require informed consent </a:t>
            </a:r>
          </a:p>
          <a:p>
            <a:pPr marL="228600" indent="-228600">
              <a:buAutoNum type="arabicPeriod"/>
            </a:pPr>
            <a:r>
              <a:rPr lang="en-US" dirty="0"/>
              <a:t>2. Beneficence - maximize benefits, minimize risks </a:t>
            </a:r>
          </a:p>
          <a:p>
            <a:pPr marL="228600" indent="-228600">
              <a:buAutoNum type="arabicPeriod"/>
            </a:pPr>
            <a:r>
              <a:rPr lang="en-US" dirty="0"/>
              <a:t>3. Justice - fair recruitment, fair distribution of risks and benefits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2000: HIPAA Privacy Rule The rule addresses uses and disclosures of private health information for research purpose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8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Common Rule was the first set of federal regulations to detail specific requirements and procedures for organizational assurances, IRB Review, informed consent , and ethical conduct of research. It was intended to ensure compliance with the principles of the Belmont Report. Additional protection added in following years (Subparts, B, C and D)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1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82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3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3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38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Unsure if your study needs IRB review? Submit a Non-Human Subjects Research Determination</a:t>
            </a:r>
          </a:p>
          <a:p>
            <a:endParaRPr lang="en-US" dirty="0"/>
          </a:p>
          <a:p>
            <a:r>
              <a:rPr lang="en-US" dirty="0"/>
              <a:t>Exempt Research - research involving no or very minimal risk that is "exempt" from regulatory requirements </a:t>
            </a:r>
          </a:p>
          <a:p>
            <a:endParaRPr lang="en-US" dirty="0"/>
          </a:p>
          <a:p>
            <a:r>
              <a:rPr lang="en-US" dirty="0"/>
              <a:t>Expedited Research - no greater than minimal risk research not requiring review by a convened board </a:t>
            </a:r>
          </a:p>
          <a:p>
            <a:endParaRPr lang="en-US" dirty="0"/>
          </a:p>
          <a:p>
            <a:r>
              <a:rPr lang="en-US" dirty="0"/>
              <a:t>Full Board Research - greater than minimal risk research requiring review by a convened board. The most rigorous level of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68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PI or study team member creates an application in Kuali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PI submits the application to the IRB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The designated reviewer completes a full review for exempt, expedited or reliance applications; or an administrative review for full board studies.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For full board studies, the application is assigned to a Board member for review 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The study is brought to the meeting for presentation and vote from the convened Board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If changes are needed, the administrative reviewer will return the application to the study team member until issues are resolved.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1200" dirty="0"/>
              <a:t>If no issues were identified or once all issues are resolved, the IRB will approve the study. The study team will receive an email from the Kuali System with the IRB determination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7B9EF-02E5-489C-B016-F6FCD3E8910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9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8224" y="6353940"/>
            <a:ext cx="20574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6475" y="6353941"/>
            <a:ext cx="3540007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72612" y="6353941"/>
            <a:ext cx="614202" cy="365125"/>
          </a:xfrm>
        </p:spPr>
        <p:txBody>
          <a:bodyPr/>
          <a:lstStyle>
            <a:lvl1pPr algn="ctr">
              <a:defRPr/>
            </a:lvl1pPr>
          </a:lstStyle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8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4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8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0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1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2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260 Responsible Conduct of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1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theme" Target="../theme/theme2.xml"/><Relationship Id="rId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theme" Target="../theme/theme3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17723" y="63644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49" y="6364453"/>
            <a:ext cx="3554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 260 Responsible Conduct of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75418" y="6364453"/>
            <a:ext cx="611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DB9D-1392-4FC2-903F-60147DD10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8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Box 6">
            <a:extLst>
              <a:ext uri="{FF2B5EF4-FFF2-40B4-BE49-F238E27FC236}">
                <a16:creationId xmlns:a16="http://schemas.microsoft.com/office/drawing/2014/main" id="{25E5A597-9309-B84B-8BE2-ECB66C7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30701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5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Project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08163"/>
            <a:ext cx="822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Lorem Ipsum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0"/>
            <a:ext cx="28702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9170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6019800"/>
            <a:ext cx="1746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3045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C28220"/>
          </a:solidFill>
          <a:latin typeface="Georgia"/>
          <a:ea typeface="Georgia" panose="02040502050405020303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2D637F"/>
          </a:solidFill>
          <a:latin typeface="Lucida Grande"/>
          <a:ea typeface="Lucida Grande"/>
          <a:cs typeface="Lucida Grand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2D637F"/>
          </a:solidFill>
          <a:latin typeface="Lucida Grande"/>
          <a:ea typeface="Lucida Grande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D637F"/>
          </a:solidFill>
          <a:latin typeface="Lucida Grande"/>
          <a:ea typeface="Lucida Grande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2D637F"/>
          </a:solidFill>
          <a:latin typeface="Lucida Grande"/>
          <a:ea typeface="Lucida Grande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2D637F"/>
          </a:solidFill>
          <a:latin typeface="Lucida Grande"/>
          <a:ea typeface="Lucida Grande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Box 6">
            <a:extLst>
              <a:ext uri="{FF2B5EF4-FFF2-40B4-BE49-F238E27FC236}">
                <a16:creationId xmlns:a16="http://schemas.microsoft.com/office/drawing/2014/main" id="{25E5A597-9309-B84B-8BE2-ECB66C76C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30701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254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Project Title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08163"/>
            <a:ext cx="8229600" cy="252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Lorem Ipsum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0"/>
            <a:ext cx="28702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9113"/>
            <a:ext cx="9170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6019800"/>
            <a:ext cx="1746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844264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C28220"/>
          </a:solidFill>
          <a:latin typeface="Georgia"/>
          <a:ea typeface="Georgia" panose="02040502050405020303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C28220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2D637F"/>
          </a:solidFill>
          <a:latin typeface="Lucida Grande"/>
          <a:ea typeface="Lucida Grande"/>
          <a:cs typeface="Lucida Grand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2D637F"/>
          </a:solidFill>
          <a:latin typeface="Lucida Grande"/>
          <a:ea typeface="Lucida Grande"/>
          <a:cs typeface="Lucida Grand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D637F"/>
          </a:solidFill>
          <a:latin typeface="Lucida Grande"/>
          <a:ea typeface="Lucida Grande"/>
          <a:cs typeface="Lucida Grand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2D637F"/>
          </a:solidFill>
          <a:latin typeface="Lucida Grande"/>
          <a:ea typeface="Lucida Grande"/>
          <a:cs typeface="Lucida Grand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2D637F"/>
          </a:solidFill>
          <a:latin typeface="Lucida Grande"/>
          <a:ea typeface="Lucida Grande"/>
          <a:cs typeface="Lucida Grand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uhsc.edu/administration/academic/ors/irb/consent_form_templates.aspx" TargetMode="External"/><Relationship Id="rId2" Type="http://schemas.openxmlformats.org/officeDocument/2006/relationships/hyperlink" Target="https://www.lsuhsc.edu/administration/academic/ors/irb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lsuhsc.edu/administration/academic/ors/irb/irb_policies.aspx" TargetMode="External"/><Relationship Id="rId5" Type="http://schemas.openxmlformats.org/officeDocument/2006/relationships/hyperlink" Target="https://www.lsuhsc.edu/administration/academic/ors/irb/educational_requirements.aspx" TargetMode="External"/><Relationship Id="rId4" Type="http://schemas.openxmlformats.org/officeDocument/2006/relationships/hyperlink" Target="https://www.lsuhsc.edu/administration/academic/ors/irb/hipaa_forms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347E9FF-E7A9-59F6-C9A5-B625E678C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77" y="1119116"/>
            <a:ext cx="5465765" cy="2213635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978" y="3429000"/>
            <a:ext cx="6691254" cy="1713305"/>
          </a:xfrm>
        </p:spPr>
        <p:txBody>
          <a:bodyPr anchor="b">
            <a:normAutofit/>
          </a:bodyPr>
          <a:lstStyle/>
          <a:p>
            <a:pPr algn="l"/>
            <a:r>
              <a:rPr lang="en-US" sz="3300" b="1"/>
              <a:t>OVERVIEW OF THE INSTITUTIONAL REVIEW BOARD (IRB)</a:t>
            </a:r>
            <a:br>
              <a:rPr lang="en-US" sz="3300" b="1"/>
            </a:br>
            <a:endParaRPr lang="en-US" sz="33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6977" y="5142305"/>
            <a:ext cx="5490973" cy="753165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October 5, 2022</a:t>
            </a:r>
          </a:p>
        </p:txBody>
      </p:sp>
    </p:spTree>
    <p:extLst>
      <p:ext uri="{BB962C8B-B14F-4D97-AF65-F5344CB8AC3E}">
        <p14:creationId xmlns:p14="http://schemas.microsoft.com/office/powerpoint/2010/main" val="2779318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IRB Review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2450" y="1265663"/>
            <a:ext cx="7337503" cy="3824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Administrative Review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000" b="1" dirty="0"/>
              <a:t>Non-HSR Determinations </a:t>
            </a:r>
            <a:r>
              <a:rPr lang="en-US" sz="2000" i="1" dirty="0"/>
              <a:t>– not subject to IRB review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000" b="1" dirty="0"/>
              <a:t>Exempt Determinations – </a:t>
            </a:r>
            <a:r>
              <a:rPr lang="en-US" sz="2000" i="1" dirty="0"/>
              <a:t>less than minimal risk </a:t>
            </a:r>
            <a:endParaRPr lang="en-US" sz="2000" b="1" i="1" dirty="0"/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000" b="1" dirty="0"/>
              <a:t>Reliance Requests – </a:t>
            </a:r>
            <a:r>
              <a:rPr lang="en-US" sz="2000" i="1" dirty="0"/>
              <a:t>relying on external IRB Review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endParaRPr lang="en-US" sz="2000" i="1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Expedited Review </a:t>
            </a:r>
            <a:r>
              <a:rPr lang="en-US" sz="2400" dirty="0"/>
              <a:t>– minimal risk 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Full Board Review </a:t>
            </a:r>
            <a:r>
              <a:rPr lang="en-US" sz="2400" dirty="0"/>
              <a:t>– greater than minimal risk 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endParaRPr lang="en-US" sz="2000" i="1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9895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IRB Review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CBBC47D-620A-42F1-C41E-388FE78BB1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9405348"/>
              </p:ext>
            </p:extLst>
          </p:nvPr>
        </p:nvGraphicFramePr>
        <p:xfrm>
          <a:off x="1008064" y="1516231"/>
          <a:ext cx="7146275" cy="4474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9841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.111 Criteria for Approval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03248" y="1445402"/>
            <a:ext cx="733750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Risks to subjects are minimized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Risks are reasonable in relation to anticipated benefits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Selection of subjects is equitable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Informed consent will be sought from each subject or their LAR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Informed consent will be appropriately documented or waived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Plan for adequate provisions for monitoring data collection for safety, when appropriate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Adequate provisions to protect privacy and maintain confidentiality of the subject, when appropriate</a:t>
            </a:r>
          </a:p>
          <a:p>
            <a:pPr marL="914400" lvl="1" indent="-457200">
              <a:spcAft>
                <a:spcPts val="300"/>
              </a:spcAft>
              <a:buClr>
                <a:srgbClr val="FFC000"/>
              </a:buClr>
              <a:buSzPct val="120000"/>
              <a:buFont typeface="+mj-lt"/>
              <a:buAutoNum type="arabicPeriod"/>
            </a:pPr>
            <a:r>
              <a:rPr lang="en-US" sz="2000" dirty="0"/>
              <a:t>Additional safeguards are included when some or all of the subjects are likely to be vulnerable</a:t>
            </a:r>
          </a:p>
          <a:p>
            <a:pPr lvl="1" algn="ctr">
              <a:spcAft>
                <a:spcPts val="300"/>
              </a:spcAft>
              <a:buClr>
                <a:srgbClr val="FFC000"/>
              </a:buClr>
              <a:buSzPct val="120000"/>
            </a:pPr>
            <a:r>
              <a:rPr lang="en-US" sz="1400" i="1" dirty="0"/>
              <a:t>As required by the Common Rule (45 CFR 46.111) and FDA Regulations (21 CFR 56.111)</a:t>
            </a:r>
          </a:p>
        </p:txBody>
      </p:sp>
    </p:spTree>
    <p:extLst>
      <p:ext uri="{BB962C8B-B14F-4D97-AF65-F5344CB8AC3E}">
        <p14:creationId xmlns:p14="http://schemas.microsoft.com/office/powerpoint/2010/main" val="427740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475E-001E-403A-B079-61AD31A4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13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139893-535B-4CA2-8685-5E33F16F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Tips for Successful IRB Submission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44242F-277C-4C00-BF97-896CACA2E9BD}"/>
              </a:ext>
            </a:extLst>
          </p:cNvPr>
          <p:cNvSpPr txBox="1"/>
          <p:nvPr/>
        </p:nvSpPr>
        <p:spPr>
          <a:xfrm>
            <a:off x="912450" y="1508034"/>
            <a:ext cx="7337503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/>
              <a:t>Make sure training is completed by all members of the study before submission. Feel free to reach out to the staff to verify it is complete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/>
              <a:t>Do not ask for a determination of application type over email; it is easier for the staff to make a determination using information provided in the application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/>
              <a:t>Permission letters are required for research conducted at many external sites - obtain them in advance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/>
              <a:t>Use REDCap for data collection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/>
              <a:t>Forms from our website each time to ensure you have the latest version.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dirty="0"/>
              <a:t>Place version dates on your documents at initial submission and only change them when updating the document.</a:t>
            </a:r>
          </a:p>
        </p:txBody>
      </p:sp>
    </p:spTree>
    <p:extLst>
      <p:ext uri="{BB962C8B-B14F-4D97-AF65-F5344CB8AC3E}">
        <p14:creationId xmlns:p14="http://schemas.microsoft.com/office/powerpoint/2010/main" val="309750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475E-001E-403A-B079-61AD31A4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14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139893-535B-4CA2-8685-5E33F16F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Tips for Communicating with the IRB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44242F-277C-4C00-BF97-896CACA2E9BD}"/>
              </a:ext>
            </a:extLst>
          </p:cNvPr>
          <p:cNvSpPr txBox="1"/>
          <p:nvPr/>
        </p:nvSpPr>
        <p:spPr>
          <a:xfrm>
            <a:off x="912450" y="1265663"/>
            <a:ext cx="733750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Exempt from IRB does not mean you don't have to submit anything to the IRB. Exempt Determination is an IRB review procedure</a:t>
            </a:r>
          </a:p>
          <a:p>
            <a:pPr marL="342900" indent="-3429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Expedited review does not mean that we will hasten our review. Expedited review is an IRB review procedure</a:t>
            </a:r>
          </a:p>
          <a:p>
            <a:pPr marL="342900" indent="-3429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Please be kind. We are not here to make your life more difficult; we are here to not only protect human subjects, but we are also protecting you as the researcher and the institution as a research site.</a:t>
            </a:r>
          </a:p>
          <a:p>
            <a:pPr marL="342900" indent="-3429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Email IRBoffice@lsuhsc.edu with any questions or concerns</a:t>
            </a:r>
          </a:p>
        </p:txBody>
      </p:sp>
    </p:spTree>
    <p:extLst>
      <p:ext uri="{BB962C8B-B14F-4D97-AF65-F5344CB8AC3E}">
        <p14:creationId xmlns:p14="http://schemas.microsoft.com/office/powerpoint/2010/main" val="123500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15</a:t>
            </a:fld>
            <a:endParaRPr lang="en-US"/>
          </a:p>
        </p:txBody>
      </p:sp>
      <p:pic>
        <p:nvPicPr>
          <p:cNvPr id="1026" name="Picture 2" descr="Question Fun Emoji - Smiley, HD Png Download - kind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52" y="754139"/>
            <a:ext cx="81915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46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475E-001E-403A-B079-61AD31A4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16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139893-535B-4CA2-8685-5E33F16F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0C4675-4AFD-4C77-B373-F6CDA3D43AEA}"/>
              </a:ext>
            </a:extLst>
          </p:cNvPr>
          <p:cNvSpPr txBox="1"/>
          <p:nvPr/>
        </p:nvSpPr>
        <p:spPr>
          <a:xfrm>
            <a:off x="110169" y="1265663"/>
            <a:ext cx="8923661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IRB Website: </a:t>
            </a:r>
            <a:r>
              <a:rPr lang="en-US" sz="2000" b="1" dirty="0">
                <a:hlinkClick r:id="rId2"/>
              </a:rPr>
              <a:t>https://www.lsuhsc.edu/administration/academic/ors/irb/</a:t>
            </a:r>
            <a:endParaRPr lang="en-US" sz="2000" b="1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Consent Templates: </a:t>
            </a:r>
            <a:r>
              <a:rPr lang="en-US" sz="2000" b="1" dirty="0">
                <a:hlinkClick r:id="rId3"/>
              </a:rPr>
              <a:t>https://www.lsuhsc.edu/administration/academic/ors/irb/consent_form_templates.aspx</a:t>
            </a:r>
            <a:endParaRPr lang="en-US" sz="2000" b="1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HIPAA Authorization Templates: </a:t>
            </a:r>
          </a:p>
          <a:p>
            <a:pPr>
              <a:spcAft>
                <a:spcPts val="300"/>
              </a:spcAft>
              <a:buClr>
                <a:srgbClr val="FFC000"/>
              </a:buClr>
              <a:buSzPct val="120000"/>
            </a:pPr>
            <a:r>
              <a:rPr lang="en-US" sz="2000" b="1" dirty="0"/>
              <a:t>	</a:t>
            </a:r>
            <a:r>
              <a:rPr lang="en-US" sz="2000" dirty="0">
                <a:hlinkClick r:id="rId4"/>
              </a:rPr>
              <a:t>https://www.lsuhsc.edu/administration/academic/ors/irb/hipaa_forms.aspx</a:t>
            </a:r>
            <a:r>
              <a:rPr lang="en-US" sz="2000" dirty="0"/>
              <a:t> </a:t>
            </a:r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Training Requirements</a:t>
            </a:r>
            <a:r>
              <a:rPr lang="en-US" sz="2000" dirty="0"/>
              <a:t>: </a:t>
            </a:r>
            <a:r>
              <a:rPr lang="en-US" sz="2000" dirty="0">
                <a:hlinkClick r:id="rId5"/>
              </a:rPr>
              <a:t>https://www.lsuhsc.edu/administration/academic/ors/irb/educational_requirements.aspx</a:t>
            </a:r>
            <a:endParaRPr lang="en-US" sz="2000" dirty="0"/>
          </a:p>
          <a:p>
            <a:pPr marL="457200" indent="-457200">
              <a:spcAft>
                <a:spcPts val="3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000" b="1" dirty="0"/>
              <a:t>Policies &amp; Procedures</a:t>
            </a:r>
            <a:r>
              <a:rPr lang="en-US" sz="2000" dirty="0"/>
              <a:t>: </a:t>
            </a:r>
          </a:p>
          <a:p>
            <a:pPr lvl="1">
              <a:spcAft>
                <a:spcPts val="300"/>
              </a:spcAft>
              <a:buClr>
                <a:srgbClr val="FFC000"/>
              </a:buClr>
              <a:buSzPct val="120000"/>
            </a:pPr>
            <a:r>
              <a:rPr lang="en-US" sz="2000" dirty="0">
                <a:hlinkClick r:id="rId6"/>
              </a:rPr>
              <a:t>https://www.lsuhsc.edu/administration/academic/ors/irb/irb_policies.aspx</a:t>
            </a:r>
            <a:r>
              <a:rPr lang="en-US" sz="20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909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43000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8828" y="1653152"/>
            <a:ext cx="7146344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Function of an IRB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History of IRB Regulations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The Common Rule (45 CFR 46)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Important Definitions</a:t>
            </a:r>
          </a:p>
          <a:p>
            <a:pPr marL="457200" indent="-457200">
              <a:spcBef>
                <a:spcPts val="600"/>
              </a:spcBef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Review Procedures </a:t>
            </a:r>
          </a:p>
          <a:p>
            <a:pPr marL="457200" indent="-457200">
              <a:spcBef>
                <a:spcPts val="600"/>
              </a:spcBef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IRB Review Process &amp; .111 Criteria</a:t>
            </a:r>
          </a:p>
          <a:p>
            <a:pPr marL="457200" indent="-457200">
              <a:spcBef>
                <a:spcPts val="600"/>
              </a:spcBef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en-US" sz="3600" dirty="0"/>
              <a:t>Tips for Working with the IRB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0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Function of the IRB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23691" y="1891678"/>
            <a:ext cx="729661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Integral part of the institution’s Human Research Protection Program (HRPP) &amp; responsible for reviewing all HSR studies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Role is to </a:t>
            </a:r>
            <a:r>
              <a:rPr lang="en-US" sz="2400" dirty="0">
                <a:solidFill>
                  <a:srgbClr val="0000FF"/>
                </a:solidFill>
              </a:rPr>
              <a:t>ensure participants’ rights and welfare </a:t>
            </a:r>
            <a:r>
              <a:rPr lang="en-US" sz="2400" dirty="0"/>
              <a:t>are adequately protected and the study adheres to sound ethical and scientific principles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Provides assurance to the federal government that institution will </a:t>
            </a:r>
            <a:r>
              <a:rPr lang="en-US" sz="2400" dirty="0">
                <a:solidFill>
                  <a:srgbClr val="0000FF"/>
                </a:solidFill>
              </a:rPr>
              <a:t>comply with the applicable rules and regulations</a:t>
            </a:r>
          </a:p>
        </p:txBody>
      </p:sp>
    </p:spTree>
    <p:extLst>
      <p:ext uri="{BB962C8B-B14F-4D97-AF65-F5344CB8AC3E}">
        <p14:creationId xmlns:p14="http://schemas.microsoft.com/office/powerpoint/2010/main" val="320393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History of IRB Regulations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07AD777-E473-E5C8-4505-0D14B1895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3968512"/>
              </p:ext>
            </p:extLst>
          </p:nvPr>
        </p:nvGraphicFramePr>
        <p:xfrm>
          <a:off x="359755" y="1801697"/>
          <a:ext cx="8424489" cy="3904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782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Common Rule (45 CFR 46)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2893" y="1267138"/>
            <a:ext cx="729661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Set of regulations developed to ensure compliance with the principles of the Belmont Report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Regulations fall under the Department of Health and Human Services (HHS)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There are other regulations that an IRB may comply with dependent upon the type of research: </a:t>
            </a:r>
          </a:p>
          <a:p>
            <a:pPr marL="914400" lvl="1" indent="-4572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Food and Drug Administration (FDA) Regulations</a:t>
            </a:r>
          </a:p>
          <a:p>
            <a:pPr marL="914400" lvl="1" indent="-457200">
              <a:spcAft>
                <a:spcPts val="1200"/>
              </a:spcAft>
              <a:buClr>
                <a:srgbClr val="FFC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/>
              <a:t>Department of Defense (DoD) Regulations</a:t>
            </a:r>
          </a:p>
        </p:txBody>
      </p:sp>
    </p:spTree>
    <p:extLst>
      <p:ext uri="{BB962C8B-B14F-4D97-AF65-F5344CB8AC3E}">
        <p14:creationId xmlns:p14="http://schemas.microsoft.com/office/powerpoint/2010/main" val="352177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Research?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2893" y="1267138"/>
            <a:ext cx="729661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>
                <a:solidFill>
                  <a:srgbClr val="0000FF"/>
                </a:solidFill>
              </a:rPr>
              <a:t>systematic investigation</a:t>
            </a:r>
            <a:r>
              <a:rPr lang="en-US" sz="2400" dirty="0"/>
              <a:t>, including research development, testing, and evaluation, designed to develop or contribute to </a:t>
            </a:r>
            <a:r>
              <a:rPr lang="en-US" sz="2400" i="1" dirty="0">
                <a:solidFill>
                  <a:srgbClr val="0000FF"/>
                </a:solidFill>
              </a:rPr>
              <a:t>generalizable knowledge</a:t>
            </a:r>
            <a:r>
              <a:rPr lang="en-US" sz="2400" dirty="0"/>
              <a:t>.</a:t>
            </a:r>
          </a:p>
          <a:p>
            <a:pPr marL="914400" lvl="1" indent="-457200">
              <a:spcAft>
                <a:spcPts val="1200"/>
              </a:spcAft>
              <a:buClr>
                <a:srgbClr val="7030A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n-US" sz="2400" dirty="0"/>
              <a:t>A </a:t>
            </a:r>
            <a:r>
              <a:rPr lang="en-US" sz="2400" i="1" dirty="0">
                <a:solidFill>
                  <a:srgbClr val="0000FF"/>
                </a:solidFill>
              </a:rPr>
              <a:t>systematic investigation </a:t>
            </a:r>
            <a:r>
              <a:rPr lang="en-US" sz="2400" dirty="0"/>
              <a:t>is an activity that involves a prospective plan that incorporates data collection, either quantitative or qualitative, and data analysis to answer a question.</a:t>
            </a:r>
          </a:p>
          <a:p>
            <a:pPr marL="914400" lvl="1" indent="-457200">
              <a:spcAft>
                <a:spcPts val="1200"/>
              </a:spcAft>
              <a:buClr>
                <a:srgbClr val="7030A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n-US" sz="2400" i="1" dirty="0">
                <a:solidFill>
                  <a:srgbClr val="0000FF"/>
                </a:solidFill>
              </a:rPr>
              <a:t>Generalizable knowledge </a:t>
            </a:r>
            <a:r>
              <a:rPr lang="en-US" sz="2400" dirty="0"/>
              <a:t>is knowledge from which conclusion will be drawn that can be applied to populations outside of the specific study population.</a:t>
            </a:r>
          </a:p>
        </p:txBody>
      </p:sp>
    </p:spTree>
    <p:extLst>
      <p:ext uri="{BB962C8B-B14F-4D97-AF65-F5344CB8AC3E}">
        <p14:creationId xmlns:p14="http://schemas.microsoft.com/office/powerpoint/2010/main" val="682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a Human Subject?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2893" y="1267138"/>
            <a:ext cx="729661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>
                <a:solidFill>
                  <a:srgbClr val="0000FF"/>
                </a:solidFill>
              </a:rPr>
              <a:t>living</a:t>
            </a:r>
            <a:r>
              <a:rPr lang="en-US" sz="2400" dirty="0"/>
              <a:t> individual about whom an investigator (whether professional or student) conducting research:</a:t>
            </a:r>
          </a:p>
          <a:p>
            <a:pPr marL="971550" lvl="1" indent="-514350">
              <a:spcAft>
                <a:spcPts val="1200"/>
              </a:spcAft>
              <a:buClr>
                <a:srgbClr val="7030A0"/>
              </a:buClr>
              <a:buSzPct val="100000"/>
              <a:buFont typeface="+mj-lt"/>
              <a:buAutoNum type="romanLcPeriod"/>
            </a:pPr>
            <a:r>
              <a:rPr lang="en-US" sz="2400" dirty="0"/>
              <a:t>Obtains </a:t>
            </a:r>
            <a:r>
              <a:rPr lang="en-US" sz="2400" i="1" dirty="0">
                <a:solidFill>
                  <a:srgbClr val="0000FF"/>
                </a:solidFill>
              </a:rPr>
              <a:t>information or </a:t>
            </a:r>
            <a:r>
              <a:rPr lang="en-US" sz="2400" i="1" dirty="0" err="1">
                <a:solidFill>
                  <a:srgbClr val="0000FF"/>
                </a:solidFill>
              </a:rPr>
              <a:t>biospecimens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through </a:t>
            </a:r>
            <a:r>
              <a:rPr lang="en-US" sz="2400" i="1" dirty="0">
                <a:solidFill>
                  <a:srgbClr val="0000FF"/>
                </a:solidFill>
              </a:rPr>
              <a:t>intervention or interaction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with the individual, AND uses, studies, or analyzes the information or </a:t>
            </a:r>
            <a:r>
              <a:rPr lang="en-US" sz="2400" dirty="0" err="1"/>
              <a:t>biospecimens</a:t>
            </a:r>
            <a:r>
              <a:rPr lang="en-US" sz="2400" dirty="0"/>
              <a:t>; or</a:t>
            </a:r>
          </a:p>
          <a:p>
            <a:pPr marL="971550" lvl="1" indent="-514350">
              <a:spcAft>
                <a:spcPts val="1200"/>
              </a:spcAft>
              <a:buClr>
                <a:srgbClr val="7030A0"/>
              </a:buClr>
              <a:buSzPct val="100000"/>
              <a:buFont typeface="+mj-lt"/>
              <a:buAutoNum type="romanLcPeriod"/>
            </a:pPr>
            <a:r>
              <a:rPr lang="en-US" sz="2400" dirty="0"/>
              <a:t>Obtains, uses, studies, analyzes, or generates </a:t>
            </a:r>
            <a:r>
              <a:rPr lang="en-US" sz="2400" i="1" dirty="0">
                <a:solidFill>
                  <a:srgbClr val="0000FF"/>
                </a:solidFill>
              </a:rPr>
              <a:t>identifiable private information or identifiable </a:t>
            </a:r>
            <a:r>
              <a:rPr lang="en-US" sz="2400" i="1" dirty="0" err="1">
                <a:solidFill>
                  <a:srgbClr val="0000FF"/>
                </a:solidFill>
              </a:rPr>
              <a:t>biospecimens</a:t>
            </a:r>
            <a:endParaRPr lang="en-US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95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What is “Minimal Risk”?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32893" y="1267138"/>
            <a:ext cx="729661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Minimal Risk for the General Public </a:t>
            </a:r>
            <a:r>
              <a:rPr lang="en-US" sz="1400" dirty="0"/>
              <a:t>as defined by 45 CFR 46.102(i)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i="1" dirty="0"/>
              <a:t>	</a:t>
            </a:r>
            <a:r>
              <a:rPr lang="en-US" sz="2400" dirty="0"/>
              <a:t>The probability and magnitude of harm or discomfort 	anticipated in the research are </a:t>
            </a:r>
            <a:r>
              <a:rPr lang="en-US" sz="2400" i="1" dirty="0">
                <a:solidFill>
                  <a:srgbClr val="0000FF"/>
                </a:solidFill>
              </a:rPr>
              <a:t>not greater than those 	ordinarily encountered in daily life or during the 	performance of routine physical or psychological 	examinations or tests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Minimal Risk for Prisoners </a:t>
            </a:r>
            <a:r>
              <a:rPr lang="en-US" sz="1400" dirty="0"/>
              <a:t>as defined by 45 CFR 46.303(d)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dirty="0"/>
              <a:t>	The probability and magnitude of physical or 	psychological harm </a:t>
            </a:r>
            <a:r>
              <a:rPr lang="en-US" sz="2400" i="1" dirty="0">
                <a:solidFill>
                  <a:srgbClr val="0000FF"/>
                </a:solidFill>
              </a:rPr>
              <a:t>is that normally encountered in 	the daily lives, or in the routine medical, dental, or 	psychological examination of a healthy person</a:t>
            </a:r>
          </a:p>
        </p:txBody>
      </p:sp>
    </p:spTree>
    <p:extLst>
      <p:ext uri="{BB962C8B-B14F-4D97-AF65-F5344CB8AC3E}">
        <p14:creationId xmlns:p14="http://schemas.microsoft.com/office/powerpoint/2010/main" val="381247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Privacy vs. Confidentiality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DB9D-1392-4FC2-903F-60147DD10F4C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784" y="1553123"/>
            <a:ext cx="77888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Privacy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dirty="0"/>
              <a:t>	A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0000FF"/>
                </a:solidFill>
              </a:rPr>
              <a:t>subject's control </a:t>
            </a:r>
            <a:r>
              <a:rPr lang="en-US" sz="2400" dirty="0"/>
              <a:t>over the extent, timing, and 	circumstances of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0000FF"/>
                </a:solidFill>
              </a:rPr>
              <a:t>sharing themselves and their 	information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400" b="1" dirty="0"/>
              <a:t>Confidentiality</a:t>
            </a:r>
          </a:p>
          <a:p>
            <a:pPr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dirty="0"/>
              <a:t>	Pertains to the </a:t>
            </a:r>
            <a:r>
              <a:rPr lang="en-US" sz="2400" i="1" dirty="0">
                <a:solidFill>
                  <a:srgbClr val="0000FF"/>
                </a:solidFill>
              </a:rPr>
              <a:t>treatment of information that the 	subject has agreed to disclose </a:t>
            </a:r>
            <a:r>
              <a:rPr lang="en-US" sz="2400" dirty="0"/>
              <a:t>for the purpose of 	</a:t>
            </a:r>
            <a:r>
              <a:rPr lang="en-US" sz="2400" dirty="0" smtClean="0"/>
              <a:t>research</a:t>
            </a:r>
            <a:endParaRPr lang="en-US" sz="2400" i="1" dirty="0"/>
          </a:p>
          <a:p>
            <a:pPr algn="ctr">
              <a:spcAft>
                <a:spcPts val="1200"/>
              </a:spcAft>
              <a:buClr>
                <a:srgbClr val="FFC000"/>
              </a:buClr>
              <a:buSzPct val="120000"/>
            </a:pPr>
            <a:r>
              <a:rPr lang="en-US" sz="2400" i="1" dirty="0"/>
              <a:t>Privacy is about the Person; Confidentiality is about the Data</a:t>
            </a:r>
          </a:p>
          <a:p>
            <a:pPr marL="457200" indent="-457200">
              <a:spcAft>
                <a:spcPts val="12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077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18596</TotalTime>
  <Words>1486</Words>
  <Application>Microsoft Office PowerPoint</Application>
  <PresentationFormat>On-screen Show (4:3)</PresentationFormat>
  <Paragraphs>152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Georgia</vt:lpstr>
      <vt:lpstr>Lucida Grande</vt:lpstr>
      <vt:lpstr>Wingdings</vt:lpstr>
      <vt:lpstr>Office Theme</vt:lpstr>
      <vt:lpstr>Custom Design</vt:lpstr>
      <vt:lpstr>1_Custom Design</vt:lpstr>
      <vt:lpstr>OVERVIEW OF THE INSTITUTIONAL REVIEW BOARD (IRB) </vt:lpstr>
      <vt:lpstr>Agenda</vt:lpstr>
      <vt:lpstr>Function of the IRB</vt:lpstr>
      <vt:lpstr>History of IRB Regulations</vt:lpstr>
      <vt:lpstr>The Common Rule (45 CFR 46)</vt:lpstr>
      <vt:lpstr>What is Research?</vt:lpstr>
      <vt:lpstr>What is a Human Subject?</vt:lpstr>
      <vt:lpstr>What is “Minimal Risk”?</vt:lpstr>
      <vt:lpstr>Privacy vs. Confidentiality</vt:lpstr>
      <vt:lpstr>IRB Review Procedures</vt:lpstr>
      <vt:lpstr>IRB Review Process</vt:lpstr>
      <vt:lpstr>The .111 Criteria for Approval</vt:lpstr>
      <vt:lpstr>Tips for Successful IRB Submission</vt:lpstr>
      <vt:lpstr>Tips for Communicating with the IRB</vt:lpstr>
      <vt:lpstr>PowerPoint Presentation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Alam, Jawed</dc:creator>
  <cp:lastModifiedBy>Gabriela Dominguez</cp:lastModifiedBy>
  <cp:revision>362</cp:revision>
  <dcterms:created xsi:type="dcterms:W3CDTF">2018-05-01T16:39:45Z</dcterms:created>
  <dcterms:modified xsi:type="dcterms:W3CDTF">2022-09-16T13:47:38Z</dcterms:modified>
</cp:coreProperties>
</file>