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
  </p:notesMasterIdLst>
  <p:sldIdLst>
    <p:sldId id="256" r:id="rId2"/>
    <p:sldId id="257" r:id="rId3"/>
    <p:sldId id="258" r:id="rId4"/>
    <p:sldId id="259" r:id="rId5"/>
    <p:sldId id="260" r:id="rId6"/>
    <p:sldId id="261" r:id="rId7"/>
    <p:sldId id="270" r:id="rId8"/>
    <p:sldId id="273" r:id="rId9"/>
    <p:sldId id="272" r:id="rId10"/>
    <p:sldId id="265" r:id="rId11"/>
    <p:sldId id="264" r:id="rId12"/>
    <p:sldId id="271" r:id="rId13"/>
    <p:sldId id="266"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0" autoAdjust="0"/>
    <p:restoredTop sz="94660"/>
  </p:normalViewPr>
  <p:slideViewPr>
    <p:cSldViewPr snapToGrid="0" showGuides="1">
      <p:cViewPr varScale="1">
        <p:scale>
          <a:sx n="68" d="100"/>
          <a:sy n="68" d="100"/>
        </p:scale>
        <p:origin x="7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E3372-4C6D-46E3-8F4C-187BD6BE8E54}"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D8DC58-A357-4E31-BF05-6015F92D6BD3}" type="slidenum">
              <a:rPr lang="en-US" smtClean="0"/>
              <a:t>‹#›</a:t>
            </a:fld>
            <a:endParaRPr lang="en-US"/>
          </a:p>
        </p:txBody>
      </p:sp>
    </p:spTree>
    <p:extLst>
      <p:ext uri="{BB962C8B-B14F-4D97-AF65-F5344CB8AC3E}">
        <p14:creationId xmlns:p14="http://schemas.microsoft.com/office/powerpoint/2010/main" val="1625423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log in, you will come to this landing page. Almost everything you want is accessed through “User Dash”</a:t>
            </a:r>
          </a:p>
        </p:txBody>
      </p:sp>
      <p:sp>
        <p:nvSpPr>
          <p:cNvPr id="4" name="Slide Number Placeholder 3"/>
          <p:cNvSpPr>
            <a:spLocks noGrp="1"/>
          </p:cNvSpPr>
          <p:nvPr>
            <p:ph type="sldNum" sz="quarter" idx="5"/>
          </p:nvPr>
        </p:nvSpPr>
        <p:spPr/>
        <p:txBody>
          <a:bodyPr/>
          <a:lstStyle/>
          <a:p>
            <a:fld id="{E4D8DC58-A357-4E31-BF05-6015F92D6BD3}" type="slidenum">
              <a:rPr lang="en-US" smtClean="0"/>
              <a:t>4</a:t>
            </a:fld>
            <a:endParaRPr lang="en-US"/>
          </a:p>
        </p:txBody>
      </p:sp>
    </p:spTree>
    <p:extLst>
      <p:ext uri="{BB962C8B-B14F-4D97-AF65-F5344CB8AC3E}">
        <p14:creationId xmlns:p14="http://schemas.microsoft.com/office/powerpoint/2010/main" val="1617353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interface is focused more on the student/test taker, so the first thing you see is quizzes that have been assigned to you. </a:t>
            </a:r>
          </a:p>
          <a:p>
            <a:r>
              <a:rPr lang="en-US" dirty="0"/>
              <a:t>To access administrative functions, click on LMS Admin.</a:t>
            </a:r>
          </a:p>
        </p:txBody>
      </p:sp>
      <p:sp>
        <p:nvSpPr>
          <p:cNvPr id="4" name="Slide Number Placeholder 3"/>
          <p:cNvSpPr>
            <a:spLocks noGrp="1"/>
          </p:cNvSpPr>
          <p:nvPr>
            <p:ph type="sldNum" sz="quarter" idx="5"/>
          </p:nvPr>
        </p:nvSpPr>
        <p:spPr/>
        <p:txBody>
          <a:bodyPr/>
          <a:lstStyle/>
          <a:p>
            <a:fld id="{E4D8DC58-A357-4E31-BF05-6015F92D6BD3}" type="slidenum">
              <a:rPr lang="en-US" smtClean="0"/>
              <a:t>5</a:t>
            </a:fld>
            <a:endParaRPr lang="en-US"/>
          </a:p>
        </p:txBody>
      </p:sp>
    </p:spTree>
    <p:extLst>
      <p:ext uri="{BB962C8B-B14F-4D97-AF65-F5344CB8AC3E}">
        <p14:creationId xmlns:p14="http://schemas.microsoft.com/office/powerpoint/2010/main" val="4102816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D8DC58-A357-4E31-BF05-6015F92D6BD3}" type="slidenum">
              <a:rPr lang="en-US" smtClean="0"/>
              <a:t>7</a:t>
            </a:fld>
            <a:endParaRPr lang="en-US"/>
          </a:p>
        </p:txBody>
      </p:sp>
    </p:spTree>
    <p:extLst>
      <p:ext uri="{BB962C8B-B14F-4D97-AF65-F5344CB8AC3E}">
        <p14:creationId xmlns:p14="http://schemas.microsoft.com/office/powerpoint/2010/main" val="1281910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1A0-FB7A-4357-8B37-1EC930D1E098}"/>
              </a:ext>
            </a:extLst>
          </p:cNvPr>
          <p:cNvSpPr>
            <a:spLocks noGrp="1"/>
          </p:cNvSpPr>
          <p:nvPr>
            <p:ph type="ctrTitle"/>
          </p:nvPr>
        </p:nvSpPr>
        <p:spPr>
          <a:xfrm>
            <a:off x="762000" y="1523999"/>
            <a:ext cx="10668000" cy="1985963"/>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3C075C-7238-4F43-87E7-63A35BE6900C}"/>
              </a:ext>
            </a:extLst>
          </p:cNvPr>
          <p:cNvSpPr>
            <a:spLocks noGrp="1"/>
          </p:cNvSpPr>
          <p:nvPr>
            <p:ph type="subTitle" idx="1"/>
          </p:nvPr>
        </p:nvSpPr>
        <p:spPr>
          <a:xfrm>
            <a:off x="762000" y="3809999"/>
            <a:ext cx="10667998" cy="19859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AB67EEB-ABA8-4DA9-803B-0C6CD8A1284C}"/>
              </a:ext>
            </a:extLst>
          </p:cNvPr>
          <p:cNvSpPr>
            <a:spLocks noGrp="1"/>
          </p:cNvSpPr>
          <p:nvPr>
            <p:ph type="dt" sz="half" idx="10"/>
          </p:nvPr>
        </p:nvSpPr>
        <p:spPr/>
        <p:txBody>
          <a:bodyPr anchor="b" anchorCtr="0"/>
          <a:lstStyle/>
          <a:p>
            <a:fld id="{F4D57BDD-E64A-4D27-8978-82FFCA18A12C}" type="datetimeFigureOut">
              <a:rPr lang="en-US" smtClean="0"/>
              <a:t>9/9/2026</a:t>
            </a:fld>
            <a:endParaRPr lang="en-US"/>
          </a:p>
        </p:txBody>
      </p:sp>
      <p:sp>
        <p:nvSpPr>
          <p:cNvPr id="5" name="Footer Placeholder 4">
            <a:extLst>
              <a:ext uri="{FF2B5EF4-FFF2-40B4-BE49-F238E27FC236}">
                <a16:creationId xmlns:a16="http://schemas.microsoft.com/office/drawing/2014/main" id="{0FCFD314-1E75-41B9-A585-4F4A32A34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CC8E8-C649-4A81-BF53-F078B2A98453}"/>
              </a:ext>
            </a:extLst>
          </p:cNvPr>
          <p:cNvSpPr>
            <a:spLocks noGrp="1"/>
          </p:cNvSpPr>
          <p:nvPr>
            <p:ph type="sldNum" sz="quarter" idx="12"/>
          </p:nvPr>
        </p:nvSpPr>
        <p:spPr/>
        <p:txBody>
          <a:bodyPr/>
          <a:lstStyle/>
          <a:p>
            <a:fld id="{D643A852-0206-46AC-B0EB-645612933129}" type="slidenum">
              <a:rPr lang="en-US" smtClean="0"/>
              <a:t>‹#›</a:t>
            </a:fld>
            <a:endParaRPr lang="en-US" dirty="0"/>
          </a:p>
        </p:txBody>
      </p:sp>
    </p:spTree>
    <p:extLst>
      <p:ext uri="{BB962C8B-B14F-4D97-AF65-F5344CB8AC3E}">
        <p14:creationId xmlns:p14="http://schemas.microsoft.com/office/powerpoint/2010/main" val="623081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E73F-2F7C-4941-9B13-ACB43A4983EC}"/>
              </a:ext>
            </a:extLst>
          </p:cNvPr>
          <p:cNvSpPr>
            <a:spLocks noGrp="1"/>
          </p:cNvSpPr>
          <p:nvPr>
            <p:ph type="title"/>
          </p:nvPr>
        </p:nvSpPr>
        <p:spPr>
          <a:xfrm>
            <a:off x="762000" y="1524000"/>
            <a:ext cx="9144000" cy="152399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8BC107E-F2BE-4057-B06B-1E50FD12B561}"/>
              </a:ext>
            </a:extLst>
          </p:cNvPr>
          <p:cNvSpPr>
            <a:spLocks noGrp="1"/>
          </p:cNvSpPr>
          <p:nvPr>
            <p:ph type="body" orient="vert" idx="1"/>
          </p:nvPr>
        </p:nvSpPr>
        <p:spPr>
          <a:xfrm>
            <a:off x="762000" y="3048000"/>
            <a:ext cx="10668000" cy="3048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9D7D8-1932-4215-A6E0-C16DA0DDB8B8}"/>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5" name="Footer Placeholder 4">
            <a:extLst>
              <a:ext uri="{FF2B5EF4-FFF2-40B4-BE49-F238E27FC236}">
                <a16:creationId xmlns:a16="http://schemas.microsoft.com/office/drawing/2014/main" id="{4378B662-65E3-47B2-AD95-B041B57F3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3DBC5-88B5-4F2A-A0E3-752CB421737A}"/>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86136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6599DF-5B13-4800-ADD7-3A2A2F1C4889}"/>
              </a:ext>
            </a:extLst>
          </p:cNvPr>
          <p:cNvSpPr>
            <a:spLocks noGrp="1"/>
          </p:cNvSpPr>
          <p:nvPr>
            <p:ph type="title" orient="vert"/>
          </p:nvPr>
        </p:nvSpPr>
        <p:spPr>
          <a:xfrm>
            <a:off x="8724900" y="1523999"/>
            <a:ext cx="2705100" cy="4572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91E12-22D9-4DA9-A336-EA6A8B9B55B8}"/>
              </a:ext>
            </a:extLst>
          </p:cNvPr>
          <p:cNvSpPr>
            <a:spLocks noGrp="1"/>
          </p:cNvSpPr>
          <p:nvPr>
            <p:ph type="body" orient="vert" idx="1"/>
          </p:nvPr>
        </p:nvSpPr>
        <p:spPr>
          <a:xfrm>
            <a:off x="762000" y="1524000"/>
            <a:ext cx="76200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2A1D5-B7EF-43A4-81EF-B5A7EA35616B}"/>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5" name="Footer Placeholder 4">
            <a:extLst>
              <a:ext uri="{FF2B5EF4-FFF2-40B4-BE49-F238E27FC236}">
                <a16:creationId xmlns:a16="http://schemas.microsoft.com/office/drawing/2014/main" id="{66809DFB-4410-42BF-B886-C984E3A53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6487E8-E9A0-429E-88E5-34B1BE86BD23}"/>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49947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6A6-C260-4F8B-99DF-249C907BE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6F8CB-5C97-4437-A672-4E43D0E5A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0C990-05C1-4ECD-A899-722057AEA630}"/>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5" name="Footer Placeholder 4">
            <a:extLst>
              <a:ext uri="{FF2B5EF4-FFF2-40B4-BE49-F238E27FC236}">
                <a16:creationId xmlns:a16="http://schemas.microsoft.com/office/drawing/2014/main" id="{C5E9811C-37A0-4DD1-8607-EFD4226E5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AB506-9570-4D3E-804F-A184A73DBCE6}"/>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07014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69B8-DEA4-4F12-9078-ECD731F2AC92}"/>
              </a:ext>
            </a:extLst>
          </p:cNvPr>
          <p:cNvSpPr>
            <a:spLocks noGrp="1"/>
          </p:cNvSpPr>
          <p:nvPr>
            <p:ph type="title"/>
          </p:nvPr>
        </p:nvSpPr>
        <p:spPr>
          <a:xfrm>
            <a:off x="762000" y="1530351"/>
            <a:ext cx="10668000" cy="2279650"/>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0D1F3B-E79C-4822-999D-205B0E76C66F}"/>
              </a:ext>
            </a:extLst>
          </p:cNvPr>
          <p:cNvSpPr>
            <a:spLocks noGrp="1"/>
          </p:cNvSpPr>
          <p:nvPr>
            <p:ph type="body" idx="1"/>
          </p:nvPr>
        </p:nvSpPr>
        <p:spPr>
          <a:xfrm>
            <a:off x="762000" y="4589464"/>
            <a:ext cx="10668000" cy="11831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145166-621E-4C71-A40F-64E514536729}"/>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5" name="Footer Placeholder 4">
            <a:extLst>
              <a:ext uri="{FF2B5EF4-FFF2-40B4-BE49-F238E27FC236}">
                <a16:creationId xmlns:a16="http://schemas.microsoft.com/office/drawing/2014/main" id="{44B8A175-E39F-477F-997B-99FF8677A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9115F-5456-4FA3-8484-B1806E7C48C7}"/>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104101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0"/>
            <a:ext cx="9144000" cy="12636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2237E63-3B4F-4C2F-A87C-9533227EB684}"/>
              </a:ext>
            </a:extLst>
          </p:cNvPr>
          <p:cNvSpPr>
            <a:spLocks noGrp="1"/>
          </p:cNvSpPr>
          <p:nvPr>
            <p:ph sz="half" idx="1"/>
          </p:nvPr>
        </p:nvSpPr>
        <p:spPr>
          <a:xfrm>
            <a:off x="762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78ACE3E-2FED-4289-B138-3EC2826909F5}"/>
              </a:ext>
            </a:extLst>
          </p:cNvPr>
          <p:cNvSpPr>
            <a:spLocks noGrp="1"/>
          </p:cNvSpPr>
          <p:nvPr>
            <p:ph sz="half" idx="2"/>
          </p:nvPr>
        </p:nvSpPr>
        <p:spPr>
          <a:xfrm>
            <a:off x="6858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158339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0" y="2285999"/>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059113"/>
            <a:ext cx="4572000"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6857998" y="2286000"/>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6858000" y="3059113"/>
            <a:ext cx="4571998"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71889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B5FF-4FD1-4CE4-BBC5-E6402FE06F0C}"/>
              </a:ext>
            </a:extLst>
          </p:cNvPr>
          <p:cNvSpPr>
            <a:spLocks noGrp="1"/>
          </p:cNvSpPr>
          <p:nvPr>
            <p:ph type="title"/>
          </p:nvPr>
        </p:nvSpPr>
        <p:spPr>
          <a:xfrm>
            <a:off x="762000" y="1524000"/>
            <a:ext cx="9144000" cy="38100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E71AAD-C5B9-485B-84DD-60DAFD5F18BC}"/>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4" name="Footer Placeholder 3">
            <a:extLst>
              <a:ext uri="{FF2B5EF4-FFF2-40B4-BE49-F238E27FC236}">
                <a16:creationId xmlns:a16="http://schemas.microsoft.com/office/drawing/2014/main" id="{9B7CACFF-0406-4EE2-9E8F-F594B952C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52A47E-1990-4B6B-BCCB-75B6F213A8ED}"/>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961418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8FE4C-64F1-4C88-9D30-17F8131ED627}"/>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3" name="Footer Placeholder 2">
            <a:extLst>
              <a:ext uri="{FF2B5EF4-FFF2-40B4-BE49-F238E27FC236}">
                <a16:creationId xmlns:a16="http://schemas.microsoft.com/office/drawing/2014/main" id="{D25D8FB3-6FA4-40A7-BDBF-76CD0F22F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649F41-A021-4490-BB80-C89DF0293708}"/>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82257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EF60-874B-45DE-BF65-CF0D08577588}"/>
              </a:ext>
            </a:extLst>
          </p:cNvPr>
          <p:cNvSpPr>
            <a:spLocks noGrp="1"/>
          </p:cNvSpPr>
          <p:nvPr>
            <p:ph type="title"/>
          </p:nvPr>
        </p:nvSpPr>
        <p:spPr>
          <a:xfrm>
            <a:off x="762000" y="1524000"/>
            <a:ext cx="3821113" cy="15240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CD757B0-722D-425F-8BD4-9CD9093BCBF5}"/>
              </a:ext>
            </a:extLst>
          </p:cNvPr>
          <p:cNvSpPr>
            <a:spLocks noGrp="1"/>
          </p:cNvSpPr>
          <p:nvPr>
            <p:ph idx="1"/>
          </p:nvPr>
        </p:nvSpPr>
        <p:spPr>
          <a:xfrm>
            <a:off x="5334000" y="1524000"/>
            <a:ext cx="6096000" cy="3810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B0F60-AADF-41C3-8BFC-B405E0A3F9AC}"/>
              </a:ext>
            </a:extLst>
          </p:cNvPr>
          <p:cNvSpPr>
            <a:spLocks noGrp="1"/>
          </p:cNvSpPr>
          <p:nvPr>
            <p:ph type="body" sz="half" idx="2"/>
          </p:nvPr>
        </p:nvSpPr>
        <p:spPr>
          <a:xfrm>
            <a:off x="762000" y="3048000"/>
            <a:ext cx="3821113"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B1E11-97B6-42FD-9F45-6EDC3B83FABD}"/>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6" name="Footer Placeholder 5">
            <a:extLst>
              <a:ext uri="{FF2B5EF4-FFF2-40B4-BE49-F238E27FC236}">
                <a16:creationId xmlns:a16="http://schemas.microsoft.com/office/drawing/2014/main" id="{E14D7DA9-F910-4337-99A2-91F4EA361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3A2F2-339E-4406-9A90-534A38C5A069}"/>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60965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599-6E07-4A55-9B93-4CA5EFE3FD76}"/>
              </a:ext>
            </a:extLst>
          </p:cNvPr>
          <p:cNvSpPr>
            <a:spLocks noGrp="1"/>
          </p:cNvSpPr>
          <p:nvPr>
            <p:ph type="title"/>
          </p:nvPr>
        </p:nvSpPr>
        <p:spPr>
          <a:xfrm>
            <a:off x="762001" y="1524000"/>
            <a:ext cx="3810000" cy="15240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C2D26-DACA-4941-955E-18F7E236758C}"/>
              </a:ext>
            </a:extLst>
          </p:cNvPr>
          <p:cNvSpPr>
            <a:spLocks noGrp="1"/>
          </p:cNvSpPr>
          <p:nvPr>
            <p:ph type="pic" idx="1"/>
          </p:nvPr>
        </p:nvSpPr>
        <p:spPr>
          <a:xfrm>
            <a:off x="5333999" y="1524000"/>
            <a:ext cx="6095999"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7EDB26D-C5B0-41D6-A75F-F89A87BE243A}"/>
              </a:ext>
            </a:extLst>
          </p:cNvPr>
          <p:cNvSpPr>
            <a:spLocks noGrp="1"/>
          </p:cNvSpPr>
          <p:nvPr>
            <p:ph type="body" sz="half" idx="2"/>
          </p:nvPr>
        </p:nvSpPr>
        <p:spPr>
          <a:xfrm>
            <a:off x="762001" y="3048000"/>
            <a:ext cx="3810000"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304B6-48DF-41FA-A089-8C83BBA63673}"/>
              </a:ext>
            </a:extLst>
          </p:cNvPr>
          <p:cNvSpPr>
            <a:spLocks noGrp="1"/>
          </p:cNvSpPr>
          <p:nvPr>
            <p:ph type="dt" sz="half" idx="10"/>
          </p:nvPr>
        </p:nvSpPr>
        <p:spPr/>
        <p:txBody>
          <a:bodyPr/>
          <a:lstStyle/>
          <a:p>
            <a:fld id="{F4D57BDD-E64A-4D27-8978-82FFCA18A12C}" type="datetimeFigureOut">
              <a:rPr lang="en-US" smtClean="0"/>
              <a:t>9/9/2026</a:t>
            </a:fld>
            <a:endParaRPr lang="en-US"/>
          </a:p>
        </p:txBody>
      </p:sp>
      <p:sp>
        <p:nvSpPr>
          <p:cNvPr id="6" name="Footer Placeholder 5">
            <a:extLst>
              <a:ext uri="{FF2B5EF4-FFF2-40B4-BE49-F238E27FC236}">
                <a16:creationId xmlns:a16="http://schemas.microsoft.com/office/drawing/2014/main" id="{14DFB82F-A17A-4BC7-A522-CD934BC35C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C530C-8824-4BE3-884E-2AFF30B572BC}"/>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81819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900">
                <a:solidFill>
                  <a:schemeClr val="tx1"/>
                </a:solidFill>
              </a:defRPr>
            </a:lvl1pPr>
          </a:lstStyle>
          <a:p>
            <a:fld id="{F4D57BDD-E64A-4D27-8978-82FFCA18A12C}" type="datetimeFigureOut">
              <a:rPr lang="en-US" smtClean="0"/>
              <a:pPr/>
              <a:t>9/9/2026</a:t>
            </a:fld>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8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3600">
                <a:solidFill>
                  <a:schemeClr val="tx1"/>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1491613590"/>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01" r:id="rId5"/>
    <p:sldLayoutId id="2147483702" r:id="rId6"/>
    <p:sldLayoutId id="2147483707"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forms.cloud.microsoft/Pages/ResponsePage.aspx?id=iTYGNNSCiU6jKBq3nMWNnbs6UvBzhJZFvdW9-Fa0MPFUQzkyWTZIS1NUQ1BKRjdCRlEwSkdVVVpMUS4u&amp;origin=QRCod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suhsc.edu/library/databases/statpearls.aspx" TargetMode="External"/><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www.statpearls.com/" TargetMode="External"/><Relationship Id="rId4" Type="http://schemas.openxmlformats.org/officeDocument/2006/relationships/hyperlink" Target="https://www.statpearls.com/plan/LSUN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Connected sticks shaping polygons background">
            <a:extLst>
              <a:ext uri="{FF2B5EF4-FFF2-40B4-BE49-F238E27FC236}">
                <a16:creationId xmlns:a16="http://schemas.microsoft.com/office/drawing/2014/main" id="{B92437E2-235B-3C5D-6387-77A0F3EC3326}"/>
              </a:ext>
            </a:extLst>
          </p:cNvPr>
          <p:cNvPicPr>
            <a:picLocks noChangeAspect="1"/>
          </p:cNvPicPr>
          <p:nvPr/>
        </p:nvPicPr>
        <p:blipFill>
          <a:blip r:embed="rId2">
            <a:alphaModFix amt="50000"/>
          </a:blip>
          <a:srcRect t="14697" b="10397"/>
          <a:stretch>
            <a:fillRect/>
          </a:stretch>
        </p:blipFill>
        <p:spPr>
          <a:xfrm>
            <a:off x="20" y="1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grpSp>
        <p:nvGrpSpPr>
          <p:cNvPr id="17" name="Group 16">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2" name="Freeform: Shape 11">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C8DA65A-F5B8-D92D-8325-407A500F7FE4}"/>
              </a:ext>
            </a:extLst>
          </p:cNvPr>
          <p:cNvSpPr>
            <a:spLocks noGrp="1"/>
          </p:cNvSpPr>
          <p:nvPr>
            <p:ph type="ctrTitle"/>
          </p:nvPr>
        </p:nvSpPr>
        <p:spPr>
          <a:xfrm>
            <a:off x="762000" y="933451"/>
            <a:ext cx="5334000" cy="2576512"/>
          </a:xfrm>
        </p:spPr>
        <p:txBody>
          <a:bodyPr>
            <a:normAutofit/>
          </a:bodyPr>
          <a:lstStyle/>
          <a:p>
            <a:pPr algn="l"/>
            <a:r>
              <a:rPr lang="en-US" sz="8000" dirty="0" err="1"/>
              <a:t>StatPearls</a:t>
            </a:r>
            <a:endParaRPr lang="en-US" sz="8000" dirty="0"/>
          </a:p>
        </p:txBody>
      </p:sp>
      <p:sp>
        <p:nvSpPr>
          <p:cNvPr id="3" name="Subtitle 2">
            <a:extLst>
              <a:ext uri="{FF2B5EF4-FFF2-40B4-BE49-F238E27FC236}">
                <a16:creationId xmlns:a16="http://schemas.microsoft.com/office/drawing/2014/main" id="{B5349C95-0558-2534-6690-7B5B82C7E006}"/>
              </a:ext>
            </a:extLst>
          </p:cNvPr>
          <p:cNvSpPr>
            <a:spLocks noGrp="1"/>
          </p:cNvSpPr>
          <p:nvPr>
            <p:ph type="subTitle" idx="1"/>
          </p:nvPr>
        </p:nvSpPr>
        <p:spPr>
          <a:xfrm>
            <a:off x="1113693" y="1864774"/>
            <a:ext cx="8382000" cy="1338471"/>
          </a:xfrm>
        </p:spPr>
        <p:txBody>
          <a:bodyPr>
            <a:normAutofit/>
          </a:bodyPr>
          <a:lstStyle/>
          <a:p>
            <a:pPr algn="l"/>
            <a:r>
              <a:rPr lang="en-US" dirty="0"/>
              <a:t>Introduction to </a:t>
            </a:r>
          </a:p>
        </p:txBody>
      </p:sp>
      <p:pic>
        <p:nvPicPr>
          <p:cNvPr id="5" name="Picture 4" descr="LSUHSC-New Orleans">
            <a:extLst>
              <a:ext uri="{FF2B5EF4-FFF2-40B4-BE49-F238E27FC236}">
                <a16:creationId xmlns:a16="http://schemas.microsoft.com/office/drawing/2014/main" id="{0585D931-E45D-434C-18E3-427CADDA2B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5693" y="5906125"/>
            <a:ext cx="2647847" cy="744707"/>
          </a:xfrm>
          <a:prstGeom prst="rect">
            <a:avLst/>
          </a:prstGeom>
        </p:spPr>
      </p:pic>
    </p:spTree>
    <p:extLst>
      <p:ext uri="{BB962C8B-B14F-4D97-AF65-F5344CB8AC3E}">
        <p14:creationId xmlns:p14="http://schemas.microsoft.com/office/powerpoint/2010/main" val="1283821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3ADC97-5CDA-BD3E-D509-973ABEFEADA6}"/>
              </a:ext>
            </a:extLst>
          </p:cNvPr>
          <p:cNvSpPr>
            <a:spLocks noGrp="1"/>
          </p:cNvSpPr>
          <p:nvPr>
            <p:ph type="title"/>
          </p:nvPr>
        </p:nvSpPr>
        <p:spPr>
          <a:xfrm>
            <a:off x="498744" y="1576532"/>
            <a:ext cx="3810001" cy="2025649"/>
          </a:xfrm>
        </p:spPr>
        <p:txBody>
          <a:bodyPr vert="horz" lIns="91440" tIns="45720" rIns="91440" bIns="45720" rtlCol="0" anchor="b" anchorCtr="0">
            <a:normAutofit/>
          </a:bodyPr>
          <a:lstStyle/>
          <a:p>
            <a:r>
              <a:rPr lang="en-US" dirty="0"/>
              <a:t>Reading Assignments</a:t>
            </a:r>
          </a:p>
        </p:txBody>
      </p:sp>
      <p:pic>
        <p:nvPicPr>
          <p:cNvPr id="6" name="Picture 5" descr="screenshot of reading assignments ">
            <a:extLst>
              <a:ext uri="{FF2B5EF4-FFF2-40B4-BE49-F238E27FC236}">
                <a16:creationId xmlns:a16="http://schemas.microsoft.com/office/drawing/2014/main" id="{5AC1CFB2-F073-0CAA-B504-9B6A766F1B23}"/>
              </a:ext>
            </a:extLst>
          </p:cNvPr>
          <p:cNvPicPr>
            <a:picLocks noChangeAspect="1"/>
          </p:cNvPicPr>
          <p:nvPr/>
        </p:nvPicPr>
        <p:blipFill>
          <a:blip r:embed="rId2"/>
          <a:srcRect b="498"/>
          <a:stretch>
            <a:fillRect/>
          </a:stretch>
        </p:blipFill>
        <p:spPr>
          <a:xfrm>
            <a:off x="4572001" y="654627"/>
            <a:ext cx="7121255" cy="3560609"/>
          </a:xfrm>
          <a:prstGeom prst="rect">
            <a:avLst/>
          </a:prstGeom>
        </p:spPr>
      </p:pic>
      <p:sp>
        <p:nvSpPr>
          <p:cNvPr id="3" name="Content Placeholder 2">
            <a:extLst>
              <a:ext uri="{FF2B5EF4-FFF2-40B4-BE49-F238E27FC236}">
                <a16:creationId xmlns:a16="http://schemas.microsoft.com/office/drawing/2014/main" id="{ABC9F47B-066B-FE29-879A-2A9F612244C9}"/>
              </a:ext>
            </a:extLst>
          </p:cNvPr>
          <p:cNvSpPr>
            <a:spLocks noGrp="1"/>
          </p:cNvSpPr>
          <p:nvPr>
            <p:ph idx="1"/>
          </p:nvPr>
        </p:nvSpPr>
        <p:spPr>
          <a:xfrm>
            <a:off x="1541318" y="4464626"/>
            <a:ext cx="9109363" cy="1530929"/>
          </a:xfrm>
        </p:spPr>
        <p:txBody>
          <a:bodyPr vert="horz" lIns="91440" tIns="45720" rIns="91440" bIns="45720" rtlCol="0">
            <a:normAutofit/>
          </a:bodyPr>
          <a:lstStyle/>
          <a:p>
            <a:pPr marL="0" indent="0">
              <a:buNone/>
            </a:pPr>
            <a:r>
              <a:rPr lang="en-US" sz="2600" dirty="0"/>
              <a:t>Access assigned articles by clicking on the assignment, the on “View Article.” Mark Assignment as Complete when finished.</a:t>
            </a:r>
          </a:p>
        </p:txBody>
      </p:sp>
    </p:spTree>
    <p:extLst>
      <p:ext uri="{BB962C8B-B14F-4D97-AF65-F5344CB8AC3E}">
        <p14:creationId xmlns:p14="http://schemas.microsoft.com/office/powerpoint/2010/main" val="776587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3797C-1439-FF10-0145-60D6B5BF377D}"/>
              </a:ext>
            </a:extLst>
          </p:cNvPr>
          <p:cNvSpPr>
            <a:spLocks noGrp="1"/>
          </p:cNvSpPr>
          <p:nvPr>
            <p:ph type="title"/>
          </p:nvPr>
        </p:nvSpPr>
        <p:spPr>
          <a:xfrm>
            <a:off x="327285" y="214703"/>
            <a:ext cx="9144000" cy="1263649"/>
          </a:xfrm>
        </p:spPr>
        <p:txBody>
          <a:bodyPr/>
          <a:lstStyle/>
          <a:p>
            <a:r>
              <a:rPr lang="en-US" dirty="0"/>
              <a:t>Creating a Quiz</a:t>
            </a:r>
          </a:p>
        </p:txBody>
      </p:sp>
      <p:sp>
        <p:nvSpPr>
          <p:cNvPr id="3" name="Content Placeholder 2">
            <a:extLst>
              <a:ext uri="{FF2B5EF4-FFF2-40B4-BE49-F238E27FC236}">
                <a16:creationId xmlns:a16="http://schemas.microsoft.com/office/drawing/2014/main" id="{C5AFD2EF-3C8F-0ED0-2D19-E996342141FA}"/>
              </a:ext>
            </a:extLst>
          </p:cNvPr>
          <p:cNvSpPr>
            <a:spLocks noGrp="1"/>
          </p:cNvSpPr>
          <p:nvPr>
            <p:ph idx="1"/>
          </p:nvPr>
        </p:nvSpPr>
        <p:spPr>
          <a:xfrm>
            <a:off x="762000" y="1354109"/>
            <a:ext cx="10668000" cy="935485"/>
          </a:xfrm>
        </p:spPr>
        <p:txBody>
          <a:bodyPr/>
          <a:lstStyle/>
          <a:p>
            <a:pPr marL="0" indent="0">
              <a:buNone/>
            </a:pPr>
            <a:r>
              <a:rPr lang="en-US" dirty="0"/>
              <a:t>Go to Question Bank to build a quiz for self-study. You can access this in two places: </a:t>
            </a:r>
          </a:p>
        </p:txBody>
      </p:sp>
      <p:sp>
        <p:nvSpPr>
          <p:cNvPr id="9" name="Arrow: Down 8" descr="arrow to &quot;quiz builder&quot;">
            <a:extLst>
              <a:ext uri="{FF2B5EF4-FFF2-40B4-BE49-F238E27FC236}">
                <a16:creationId xmlns:a16="http://schemas.microsoft.com/office/drawing/2014/main" id="{90ECE52E-1955-4846-31FB-D01C2788A1BF}"/>
              </a:ext>
            </a:extLst>
          </p:cNvPr>
          <p:cNvSpPr/>
          <p:nvPr/>
        </p:nvSpPr>
        <p:spPr>
          <a:xfrm rot="19343382">
            <a:off x="664376" y="2563837"/>
            <a:ext cx="666188" cy="1730326"/>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creenshot of quiz builder menu&#10;">
            <a:extLst>
              <a:ext uri="{FF2B5EF4-FFF2-40B4-BE49-F238E27FC236}">
                <a16:creationId xmlns:a16="http://schemas.microsoft.com/office/drawing/2014/main" id="{8166848E-2725-9B24-9760-78D0F0ABC06D}"/>
              </a:ext>
              <a:ext uri="{C183D7F6-B498-43B3-948B-1728B52AA6E4}">
                <adec:decorative xmlns:adec="http://schemas.microsoft.com/office/drawing/2017/decorative" val="0"/>
              </a:ext>
            </a:extLst>
          </p:cNvPr>
          <p:cNvPicPr>
            <a:picLocks noChangeAspect="1"/>
          </p:cNvPicPr>
          <p:nvPr/>
        </p:nvPicPr>
        <p:blipFill>
          <a:blip r:embed="rId2"/>
          <a:srcRect l="-1" t="25268" r="-527"/>
          <a:stretch>
            <a:fillRect/>
          </a:stretch>
        </p:blipFill>
        <p:spPr>
          <a:xfrm>
            <a:off x="1214828" y="2617758"/>
            <a:ext cx="9762344" cy="3563581"/>
          </a:xfrm>
          <a:prstGeom prst="rect">
            <a:avLst/>
          </a:prstGeom>
        </p:spPr>
      </p:pic>
      <p:sp>
        <p:nvSpPr>
          <p:cNvPr id="10" name="Arrow: Down 9" descr="arrow indicating &quot;Start Building a Quiz&quot;">
            <a:extLst>
              <a:ext uri="{FF2B5EF4-FFF2-40B4-BE49-F238E27FC236}">
                <a16:creationId xmlns:a16="http://schemas.microsoft.com/office/drawing/2014/main" id="{82C54FB9-34A1-EF71-1C8C-FAECA8B8F655}"/>
              </a:ext>
              <a:ext uri="{C183D7F6-B498-43B3-948B-1728B52AA6E4}">
                <adec:decorative xmlns:adec="http://schemas.microsoft.com/office/drawing/2017/decorative" val="0"/>
              </a:ext>
            </a:extLst>
          </p:cNvPr>
          <p:cNvSpPr/>
          <p:nvPr/>
        </p:nvSpPr>
        <p:spPr>
          <a:xfrm rot="2012340">
            <a:off x="5321834" y="3468995"/>
            <a:ext cx="666188" cy="1730326"/>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1219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BC925-05EC-3C0C-7D41-F3F5A01BCD38}"/>
              </a:ext>
            </a:extLst>
          </p:cNvPr>
          <p:cNvSpPr>
            <a:spLocks noGrp="1"/>
          </p:cNvSpPr>
          <p:nvPr>
            <p:ph type="title"/>
          </p:nvPr>
        </p:nvSpPr>
        <p:spPr>
          <a:xfrm>
            <a:off x="522849" y="342314"/>
            <a:ext cx="9144000" cy="1263649"/>
          </a:xfrm>
        </p:spPr>
        <p:txBody>
          <a:bodyPr/>
          <a:lstStyle/>
          <a:p>
            <a:r>
              <a:rPr lang="en-US" dirty="0"/>
              <a:t>Quiz Options</a:t>
            </a:r>
          </a:p>
        </p:txBody>
      </p:sp>
      <p:sp>
        <p:nvSpPr>
          <p:cNvPr id="3" name="Content Placeholder 2">
            <a:extLst>
              <a:ext uri="{FF2B5EF4-FFF2-40B4-BE49-F238E27FC236}">
                <a16:creationId xmlns:a16="http://schemas.microsoft.com/office/drawing/2014/main" id="{1F02B85D-B829-63D1-3523-956674888784}"/>
              </a:ext>
            </a:extLst>
          </p:cNvPr>
          <p:cNvSpPr>
            <a:spLocks noGrp="1"/>
          </p:cNvSpPr>
          <p:nvPr>
            <p:ph idx="1"/>
          </p:nvPr>
        </p:nvSpPr>
        <p:spPr>
          <a:xfrm>
            <a:off x="649458" y="1247334"/>
            <a:ext cx="10668000" cy="5069060"/>
          </a:xfrm>
        </p:spPr>
        <p:txBody>
          <a:bodyPr>
            <a:normAutofit/>
          </a:bodyPr>
          <a:lstStyle/>
          <a:p>
            <a:r>
              <a:rPr lang="en-US" dirty="0"/>
              <a:t>Select from a wide range of question banks.</a:t>
            </a:r>
          </a:p>
          <a:p>
            <a:r>
              <a:rPr lang="en-US" dirty="0"/>
              <a:t>Choose between “Study” and “Test” modes.</a:t>
            </a:r>
          </a:p>
          <a:p>
            <a:pPr lvl="1"/>
            <a:r>
              <a:rPr lang="en-US" dirty="0"/>
              <a:t>Study Mode: shows teaching points and feedback on incorrect answers.</a:t>
            </a:r>
          </a:p>
          <a:p>
            <a:pPr lvl="1"/>
            <a:r>
              <a:rPr lang="en-US" dirty="0"/>
              <a:t>Test Mode: answer all questions and review at the end.</a:t>
            </a:r>
          </a:p>
          <a:p>
            <a:r>
              <a:rPr lang="en-US" dirty="0"/>
              <a:t>Select Difficulty Level and Age Range as desired.</a:t>
            </a:r>
          </a:p>
          <a:p>
            <a:r>
              <a:rPr lang="en-US" dirty="0"/>
              <a:t>Narrow to specific topics.</a:t>
            </a:r>
          </a:p>
          <a:p>
            <a:r>
              <a:rPr lang="en-US" dirty="0"/>
              <a:t>Choose number of questions for your quiz. </a:t>
            </a:r>
          </a:p>
          <a:p>
            <a:r>
              <a:rPr lang="en-US" dirty="0"/>
              <a:t>Select “Create and Take Quiz” when done.</a:t>
            </a:r>
          </a:p>
          <a:p>
            <a:r>
              <a:rPr lang="en-US" dirty="0"/>
              <a:t>Quiz will start immediately but will also appear in your created quizzes to complete at a later time.</a:t>
            </a:r>
          </a:p>
          <a:p>
            <a:endParaRPr lang="en-US" dirty="0"/>
          </a:p>
        </p:txBody>
      </p:sp>
    </p:spTree>
    <p:extLst>
      <p:ext uri="{BB962C8B-B14F-4D97-AF65-F5344CB8AC3E}">
        <p14:creationId xmlns:p14="http://schemas.microsoft.com/office/powerpoint/2010/main" val="1095421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6902A-1A80-59FE-F4AC-A1D2689D41AC}"/>
              </a:ext>
            </a:extLst>
          </p:cNvPr>
          <p:cNvSpPr>
            <a:spLocks noGrp="1"/>
          </p:cNvSpPr>
          <p:nvPr>
            <p:ph type="title"/>
          </p:nvPr>
        </p:nvSpPr>
        <p:spPr>
          <a:xfrm>
            <a:off x="612212" y="661554"/>
            <a:ext cx="9144000" cy="1263649"/>
          </a:xfrm>
        </p:spPr>
        <p:txBody>
          <a:bodyPr/>
          <a:lstStyle/>
          <a:p>
            <a:r>
              <a:rPr lang="en-US" dirty="0"/>
              <a:t>Track your progress</a:t>
            </a:r>
          </a:p>
        </p:txBody>
      </p:sp>
      <p:sp>
        <p:nvSpPr>
          <p:cNvPr id="3" name="Content Placeholder 2">
            <a:extLst>
              <a:ext uri="{FF2B5EF4-FFF2-40B4-BE49-F238E27FC236}">
                <a16:creationId xmlns:a16="http://schemas.microsoft.com/office/drawing/2014/main" id="{56995062-AC7D-BE4F-5799-DCD44D15595D}"/>
              </a:ext>
            </a:extLst>
          </p:cNvPr>
          <p:cNvSpPr>
            <a:spLocks noGrp="1"/>
          </p:cNvSpPr>
          <p:nvPr>
            <p:ph idx="1"/>
          </p:nvPr>
        </p:nvSpPr>
        <p:spPr>
          <a:xfrm>
            <a:off x="612212" y="2055561"/>
            <a:ext cx="10570964" cy="4694960"/>
          </a:xfrm>
        </p:spPr>
        <p:txBody>
          <a:bodyPr>
            <a:normAutofit/>
          </a:bodyPr>
          <a:lstStyle/>
          <a:p>
            <a:r>
              <a:rPr lang="en-US" dirty="0"/>
              <a:t>You can see performance data such as correct and incorrect answers and a comparison to other users of the question bank.</a:t>
            </a:r>
          </a:p>
          <a:p>
            <a:r>
              <a:rPr lang="en-US" dirty="0"/>
              <a:t>Pre and Post Tests based on your specialty allow you to compare your performance before and after.</a:t>
            </a:r>
          </a:p>
        </p:txBody>
      </p:sp>
    </p:spTree>
    <p:extLst>
      <p:ext uri="{BB962C8B-B14F-4D97-AF65-F5344CB8AC3E}">
        <p14:creationId xmlns:p14="http://schemas.microsoft.com/office/powerpoint/2010/main" val="3666355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9500F-EE9C-9782-708D-D93A46A1FBF8}"/>
              </a:ext>
            </a:extLst>
          </p:cNvPr>
          <p:cNvSpPr>
            <a:spLocks noGrp="1"/>
          </p:cNvSpPr>
          <p:nvPr>
            <p:ph type="title"/>
          </p:nvPr>
        </p:nvSpPr>
        <p:spPr/>
        <p:txBody>
          <a:bodyPr/>
          <a:lstStyle/>
          <a:p>
            <a:r>
              <a:rPr lang="en-US" dirty="0"/>
              <a:t>THANK YOU!</a:t>
            </a:r>
          </a:p>
        </p:txBody>
      </p:sp>
      <p:pic>
        <p:nvPicPr>
          <p:cNvPr id="4" name="Content Placeholder 3" descr="QR code to feedback form">
            <a:hlinkClick r:id="rId2"/>
            <a:extLst>
              <a:ext uri="{FF2B5EF4-FFF2-40B4-BE49-F238E27FC236}">
                <a16:creationId xmlns:a16="http://schemas.microsoft.com/office/drawing/2014/main" id="{EA3E216C-1DAD-4C00-F3ED-72858CB105E0}"/>
              </a:ext>
            </a:extLst>
          </p:cNvPr>
          <p:cNvPicPr>
            <a:picLocks noGrp="1" noChangeAspect="1"/>
          </p:cNvPicPr>
          <p:nvPr>
            <p:ph idx="1"/>
          </p:nvPr>
        </p:nvPicPr>
        <p:blipFill>
          <a:blip r:embed="rId3"/>
          <a:srcRect l="6969" t="10183" r="4728" b="5035"/>
          <a:stretch>
            <a:fillRect/>
          </a:stretch>
        </p:blipFill>
        <p:spPr>
          <a:xfrm>
            <a:off x="879683" y="2943225"/>
            <a:ext cx="3174583" cy="3048000"/>
          </a:xfrm>
          <a:prstGeom prst="rect">
            <a:avLst/>
          </a:prstGeom>
        </p:spPr>
      </p:pic>
      <p:sp>
        <p:nvSpPr>
          <p:cNvPr id="5" name="TextBox 4">
            <a:extLst>
              <a:ext uri="{FF2B5EF4-FFF2-40B4-BE49-F238E27FC236}">
                <a16:creationId xmlns:a16="http://schemas.microsoft.com/office/drawing/2014/main" id="{6658A649-3B01-0318-7863-9926A5EFB921}"/>
              </a:ext>
            </a:extLst>
          </p:cNvPr>
          <p:cNvSpPr txBox="1"/>
          <p:nvPr/>
        </p:nvSpPr>
        <p:spPr>
          <a:xfrm>
            <a:off x="6096000" y="3205341"/>
            <a:ext cx="4592155" cy="2523768"/>
          </a:xfrm>
          <a:prstGeom prst="rect">
            <a:avLst/>
          </a:prstGeom>
          <a:noFill/>
        </p:spPr>
        <p:txBody>
          <a:bodyPr wrap="none" rtlCol="0">
            <a:spAutoFit/>
          </a:bodyPr>
          <a:lstStyle/>
          <a:p>
            <a:r>
              <a:rPr lang="en-US" sz="2800" dirty="0">
                <a:latin typeface="Verdana Pro" panose="020B0604030504040204" pitchFamily="34" charset="0"/>
              </a:rPr>
              <a:t>Rowan Marye</a:t>
            </a:r>
          </a:p>
          <a:p>
            <a:r>
              <a:rPr lang="en-US" sz="2800" dirty="0">
                <a:latin typeface="Verdana Pro" panose="020B0604030504040204" pitchFamily="34" charset="0"/>
              </a:rPr>
              <a:t>Public Services Librarian</a:t>
            </a:r>
          </a:p>
          <a:p>
            <a:r>
              <a:rPr lang="en-US" sz="2800" dirty="0">
                <a:latin typeface="Verdana Pro" panose="020B0604030504040204" pitchFamily="34" charset="0"/>
              </a:rPr>
              <a:t>Nursing Liaison</a:t>
            </a:r>
          </a:p>
          <a:p>
            <a:r>
              <a:rPr lang="en-US" sz="2800" dirty="0">
                <a:latin typeface="Verdana Pro" panose="020B0604030504040204" pitchFamily="34" charset="0"/>
              </a:rPr>
              <a:t>rmarye@lsuhsc.edu</a:t>
            </a:r>
          </a:p>
          <a:p>
            <a:r>
              <a:rPr lang="en-US" sz="2800" dirty="0">
                <a:latin typeface="Verdana Pro" panose="020B0604030504040204" pitchFamily="34" charset="0"/>
              </a:rPr>
              <a:t>504-568-6100</a:t>
            </a:r>
          </a:p>
          <a:p>
            <a:endParaRPr lang="en-US" dirty="0"/>
          </a:p>
        </p:txBody>
      </p:sp>
    </p:spTree>
    <p:extLst>
      <p:ext uri="{BB962C8B-B14F-4D97-AF65-F5344CB8AC3E}">
        <p14:creationId xmlns:p14="http://schemas.microsoft.com/office/powerpoint/2010/main" val="4148191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733922-EB3C-654D-369C-EE781BFBF19D}"/>
              </a:ext>
            </a:extLst>
          </p:cNvPr>
          <p:cNvSpPr>
            <a:spLocks noGrp="1"/>
          </p:cNvSpPr>
          <p:nvPr>
            <p:ph type="title"/>
          </p:nvPr>
        </p:nvSpPr>
        <p:spPr>
          <a:xfrm>
            <a:off x="762000" y="762000"/>
            <a:ext cx="3810001" cy="2025649"/>
          </a:xfrm>
        </p:spPr>
        <p:txBody>
          <a:bodyPr anchor="b">
            <a:normAutofit/>
          </a:bodyPr>
          <a:lstStyle/>
          <a:p>
            <a:r>
              <a:rPr lang="en-US"/>
              <a:t>What is StatPearls?</a:t>
            </a:r>
            <a:endParaRPr lang="en-US" dirty="0"/>
          </a:p>
        </p:txBody>
      </p:sp>
      <p:graphicFrame>
        <p:nvGraphicFramePr>
          <p:cNvPr id="4" name="Table 3">
            <a:extLst>
              <a:ext uri="{FF2B5EF4-FFF2-40B4-BE49-F238E27FC236}">
                <a16:creationId xmlns:a16="http://schemas.microsoft.com/office/drawing/2014/main" id="{4FD86C33-BC62-276C-8082-BE2CBE4911EE}"/>
              </a:ext>
            </a:extLst>
          </p:cNvPr>
          <p:cNvGraphicFramePr>
            <a:graphicFrameLocks noGrp="1"/>
          </p:cNvGraphicFramePr>
          <p:nvPr>
            <p:extLst>
              <p:ext uri="{D42A27DB-BD31-4B8C-83A1-F6EECF244321}">
                <p14:modId xmlns:p14="http://schemas.microsoft.com/office/powerpoint/2010/main" val="4151619960"/>
              </p:ext>
            </p:extLst>
          </p:nvPr>
        </p:nvGraphicFramePr>
        <p:xfrm>
          <a:off x="5334000" y="1000989"/>
          <a:ext cx="6096000" cy="4856020"/>
        </p:xfrm>
        <a:graphic>
          <a:graphicData uri="http://schemas.openxmlformats.org/drawingml/2006/table">
            <a:tbl>
              <a:tblPr firstRow="1">
                <a:tableStyleId>{9D7B26C5-4107-4FEC-AEDC-1716B250A1EF}</a:tableStyleId>
              </a:tblPr>
              <a:tblGrid>
                <a:gridCol w="6096000">
                  <a:extLst>
                    <a:ext uri="{9D8B030D-6E8A-4147-A177-3AD203B41FA5}">
                      <a16:colId xmlns:a16="http://schemas.microsoft.com/office/drawing/2014/main" val="2195288789"/>
                    </a:ext>
                  </a:extLst>
                </a:gridCol>
              </a:tblGrid>
              <a:tr h="4856020">
                <a:tc>
                  <a:txBody>
                    <a:bodyPr/>
                    <a:lstStyle/>
                    <a:p>
                      <a:pPr fontAlgn="t">
                        <a:buNone/>
                      </a:pPr>
                      <a:br>
                        <a:rPr lang="en-US" sz="2000" dirty="0">
                          <a:solidFill>
                            <a:schemeClr val="tx1">
                              <a:lumMod val="75000"/>
                              <a:lumOff val="25000"/>
                            </a:schemeClr>
                          </a:solidFill>
                          <a:effectLst/>
                        </a:rPr>
                      </a:br>
                      <a:r>
                        <a:rPr lang="en-US" sz="2000" dirty="0" err="1">
                          <a:solidFill>
                            <a:schemeClr val="tx1">
                              <a:lumMod val="75000"/>
                              <a:lumOff val="25000"/>
                            </a:schemeClr>
                          </a:solidFill>
                          <a:effectLst/>
                        </a:rPr>
                        <a:t>StatPearls</a:t>
                      </a:r>
                      <a:r>
                        <a:rPr lang="en-US" sz="2000" dirty="0">
                          <a:solidFill>
                            <a:schemeClr val="tx1">
                              <a:lumMod val="75000"/>
                              <a:lumOff val="25000"/>
                            </a:schemeClr>
                          </a:solidFill>
                          <a:effectLst/>
                        </a:rPr>
                        <a:t> provides exam review and self-testing resources.</a:t>
                      </a:r>
                    </a:p>
                    <a:p>
                      <a:pPr fontAlgn="t">
                        <a:buNone/>
                      </a:pPr>
                      <a:endParaRPr lang="en-US" sz="2000" dirty="0">
                        <a:solidFill>
                          <a:schemeClr val="tx1">
                            <a:lumMod val="75000"/>
                            <a:lumOff val="25000"/>
                          </a:schemeClr>
                        </a:solidFill>
                        <a:effectLst/>
                      </a:endParaRPr>
                    </a:p>
                    <a:p>
                      <a:r>
                        <a:rPr lang="en-US" sz="1800" b="0" kern="1200" dirty="0">
                          <a:solidFill>
                            <a:schemeClr val="tx1"/>
                          </a:solidFill>
                          <a:effectLst/>
                        </a:rPr>
                        <a:t>Subscribed packages:</a:t>
                      </a:r>
                    </a:p>
                    <a:p>
                      <a:pPr lvl="1"/>
                      <a:r>
                        <a:rPr lang="en-US" sz="1800" b="0" kern="1200" dirty="0">
                          <a:solidFill>
                            <a:schemeClr val="tx1"/>
                          </a:solidFill>
                          <a:effectLst/>
                        </a:rPr>
                        <a:t>All Medical Specialties**</a:t>
                      </a:r>
                    </a:p>
                    <a:p>
                      <a:pPr lvl="1"/>
                      <a:r>
                        <a:rPr lang="en-US" sz="1800" b="0" kern="1200" dirty="0">
                          <a:solidFill>
                            <a:schemeClr val="tx1"/>
                          </a:solidFill>
                          <a:effectLst/>
                        </a:rPr>
                        <a:t>Dental Package*</a:t>
                      </a:r>
                    </a:p>
                    <a:p>
                      <a:pPr lvl="1"/>
                      <a:r>
                        <a:rPr lang="en-US" sz="1800" b="0" kern="1200" dirty="0">
                          <a:solidFill>
                            <a:schemeClr val="tx1"/>
                          </a:solidFill>
                          <a:effectLst/>
                        </a:rPr>
                        <a:t>National Board Dental Hygienist Examination (NBDHE)*</a:t>
                      </a:r>
                    </a:p>
                    <a:p>
                      <a:pPr lvl="1"/>
                      <a:r>
                        <a:rPr lang="en-US" sz="1800" b="0" kern="1200" dirty="0">
                          <a:solidFill>
                            <a:schemeClr val="tx1"/>
                          </a:solidFill>
                          <a:effectLst/>
                        </a:rPr>
                        <a:t>Nurse Practitioner**</a:t>
                      </a:r>
                    </a:p>
                    <a:p>
                      <a:pPr lvl="1"/>
                      <a:r>
                        <a:rPr lang="en-US" sz="1800" b="0" kern="1200" dirty="0">
                          <a:solidFill>
                            <a:schemeClr val="tx1"/>
                          </a:solidFill>
                          <a:effectLst/>
                        </a:rPr>
                        <a:t>Nursing Certification**</a:t>
                      </a:r>
                    </a:p>
                    <a:p>
                      <a:pPr lvl="1"/>
                      <a:r>
                        <a:rPr lang="en-US" sz="1800" b="0" kern="1200" dirty="0">
                          <a:solidFill>
                            <a:schemeClr val="tx1"/>
                          </a:solidFill>
                          <a:effectLst/>
                        </a:rPr>
                        <a:t>Nursing NCLEX (RN and PN)**</a:t>
                      </a:r>
                    </a:p>
                    <a:p>
                      <a:pPr lvl="1"/>
                      <a:r>
                        <a:rPr lang="en-US" sz="1800" b="0" kern="1200" dirty="0">
                          <a:solidFill>
                            <a:schemeClr val="tx1"/>
                          </a:solidFill>
                          <a:effectLst/>
                        </a:rPr>
                        <a:t>Pharmacy**</a:t>
                      </a:r>
                    </a:p>
                    <a:p>
                      <a:pPr lvl="1"/>
                      <a:r>
                        <a:rPr lang="en-US" sz="1800" b="0" kern="1200" dirty="0">
                          <a:solidFill>
                            <a:schemeClr val="tx1"/>
                          </a:solidFill>
                          <a:effectLst/>
                        </a:rPr>
                        <a:t>Physician Assistant**</a:t>
                      </a:r>
                    </a:p>
                    <a:p>
                      <a:pPr lvl="1"/>
                      <a:r>
                        <a:rPr lang="en-US" sz="1800" b="0" kern="1200" dirty="0">
                          <a:solidFill>
                            <a:schemeClr val="tx1"/>
                          </a:solidFill>
                          <a:effectLst/>
                        </a:rPr>
                        <a:t>USMLE Steps 1, 2, and 3**</a:t>
                      </a:r>
                    </a:p>
                    <a:p>
                      <a:pPr fontAlgn="t">
                        <a:buNone/>
                      </a:pPr>
                      <a:endParaRPr lang="en-US" sz="2000" dirty="0">
                        <a:solidFill>
                          <a:schemeClr val="tx1">
                            <a:lumMod val="75000"/>
                            <a:lumOff val="25000"/>
                          </a:schemeClr>
                        </a:solidFill>
                        <a:effectLst/>
                      </a:endParaRPr>
                    </a:p>
                  </a:txBody>
                  <a:tcPr marL="277924" marR="208443" marT="138962" marB="138962"/>
                </a:tc>
                <a:extLst>
                  <a:ext uri="{0D108BD9-81ED-4DB2-BD59-A6C34878D82A}">
                    <a16:rowId xmlns:a16="http://schemas.microsoft.com/office/drawing/2014/main" val="1591565964"/>
                  </a:ext>
                </a:extLst>
              </a:tr>
            </a:tbl>
          </a:graphicData>
        </a:graphic>
      </p:graphicFrame>
    </p:spTree>
    <p:extLst>
      <p:ext uri="{BB962C8B-B14F-4D97-AF65-F5344CB8AC3E}">
        <p14:creationId xmlns:p14="http://schemas.microsoft.com/office/powerpoint/2010/main" val="1902472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3" name="Freeform: Shape 12">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11FE3E2-C988-728A-38C4-400495CE521C}"/>
              </a:ext>
            </a:extLst>
          </p:cNvPr>
          <p:cNvSpPr>
            <a:spLocks noGrp="1"/>
          </p:cNvSpPr>
          <p:nvPr>
            <p:ph type="title"/>
          </p:nvPr>
        </p:nvSpPr>
        <p:spPr>
          <a:xfrm>
            <a:off x="491784" y="450644"/>
            <a:ext cx="9112826" cy="731042"/>
          </a:xfrm>
        </p:spPr>
        <p:txBody>
          <a:bodyPr vert="horz" lIns="91440" tIns="45720" rIns="91440" bIns="45720" rtlCol="0" anchor="b" anchorCtr="0">
            <a:normAutofit/>
          </a:bodyPr>
          <a:lstStyle/>
          <a:p>
            <a:r>
              <a:rPr lang="en-US" dirty="0"/>
              <a:t>How do you get to </a:t>
            </a:r>
            <a:r>
              <a:rPr lang="en-US" dirty="0" err="1"/>
              <a:t>StatPearls</a:t>
            </a:r>
            <a:r>
              <a:rPr lang="en-US" dirty="0"/>
              <a:t>?</a:t>
            </a:r>
          </a:p>
        </p:txBody>
      </p:sp>
      <p:sp>
        <p:nvSpPr>
          <p:cNvPr id="6" name="TextBox 5">
            <a:extLst>
              <a:ext uri="{FF2B5EF4-FFF2-40B4-BE49-F238E27FC236}">
                <a16:creationId xmlns:a16="http://schemas.microsoft.com/office/drawing/2014/main" id="{13B6ACA4-9F92-71BE-C88C-4ACA4C4C438A}"/>
              </a:ext>
            </a:extLst>
          </p:cNvPr>
          <p:cNvSpPr txBox="1"/>
          <p:nvPr/>
        </p:nvSpPr>
        <p:spPr>
          <a:xfrm>
            <a:off x="0" y="6358317"/>
            <a:ext cx="6939015" cy="369332"/>
          </a:xfrm>
          <a:prstGeom prst="rect">
            <a:avLst/>
          </a:prstGeom>
          <a:noFill/>
        </p:spPr>
        <p:txBody>
          <a:bodyPr wrap="none" rtlCol="0">
            <a:spAutoFit/>
          </a:bodyPr>
          <a:lstStyle/>
          <a:p>
            <a:r>
              <a:rPr lang="en-US" dirty="0">
                <a:hlinkClick r:id="rId3"/>
              </a:rPr>
              <a:t>https://www.lsuhsc.edu/library/databases/statpearls.aspx</a:t>
            </a:r>
            <a:endParaRPr lang="en-US" dirty="0"/>
          </a:p>
        </p:txBody>
      </p:sp>
      <p:sp>
        <p:nvSpPr>
          <p:cNvPr id="5" name="TextBox 4">
            <a:extLst>
              <a:ext uri="{FF2B5EF4-FFF2-40B4-BE49-F238E27FC236}">
                <a16:creationId xmlns:a16="http://schemas.microsoft.com/office/drawing/2014/main" id="{916AE917-AE96-59C2-EC15-55592A8F3A50}"/>
              </a:ext>
            </a:extLst>
          </p:cNvPr>
          <p:cNvSpPr txBox="1"/>
          <p:nvPr/>
        </p:nvSpPr>
        <p:spPr>
          <a:xfrm>
            <a:off x="631874" y="1527851"/>
            <a:ext cx="9872942" cy="3323987"/>
          </a:xfrm>
          <a:prstGeom prst="rect">
            <a:avLst/>
          </a:prstGeom>
          <a:noFill/>
        </p:spPr>
        <p:txBody>
          <a:bodyPr wrap="square" rtlCol="0">
            <a:spAutoFit/>
          </a:bodyPr>
          <a:lstStyle/>
          <a:p>
            <a:r>
              <a:rPr lang="en-US" sz="2400" b="1" dirty="0" err="1">
                <a:latin typeface="Verdana Pro Light" panose="020B0304030504040204" pitchFamily="34" charset="0"/>
              </a:rPr>
              <a:t>Statpearls</a:t>
            </a:r>
            <a:r>
              <a:rPr lang="en-US" sz="2400" b="1" dirty="0">
                <a:latin typeface="Verdana Pro Light" panose="020B0304030504040204" pitchFamily="34" charset="0"/>
              </a:rPr>
              <a:t> can be found in the list of Databases. </a:t>
            </a:r>
          </a:p>
          <a:p>
            <a:endParaRPr lang="en-US" sz="2400" b="1" dirty="0">
              <a:latin typeface="Verdana Pro Light" panose="020B0304030504040204" pitchFamily="34" charset="0"/>
            </a:endParaRPr>
          </a:p>
          <a:p>
            <a:pPr fontAlgn="t">
              <a:buNone/>
            </a:pPr>
            <a:r>
              <a:rPr lang="en-US" sz="2400" b="1" dirty="0">
                <a:latin typeface="Verdana Pro Light" panose="020B0304030504040204" pitchFamily="34" charset="0"/>
              </a:rPr>
              <a:t>You must register first through the LSUHSC-New Orleans registration portal using this link: </a:t>
            </a:r>
            <a:r>
              <a:rPr lang="en-US" sz="2400" b="1" u="sng" dirty="0">
                <a:solidFill>
                  <a:srgbClr val="461D7C"/>
                </a:solidFill>
                <a:latin typeface="Verdana Pro Light" panose="020B0304030504040204" pitchFamily="34" charset="0"/>
                <a:hlinkClick r:id="rId4"/>
              </a:rPr>
              <a:t>LSUHSC-New Orleans Registration Portal</a:t>
            </a:r>
            <a:br>
              <a:rPr lang="en-US" sz="2400" b="1" dirty="0">
                <a:latin typeface="Verdana Pro Light" panose="020B0304030504040204" pitchFamily="34" charset="0"/>
              </a:rPr>
            </a:br>
            <a:br>
              <a:rPr lang="en-US" sz="2400" b="1" dirty="0">
                <a:latin typeface="Verdana Pro Light" panose="020B0304030504040204" pitchFamily="34" charset="0"/>
              </a:rPr>
            </a:br>
            <a:endParaRPr lang="en-US" sz="2400" b="1" dirty="0">
              <a:latin typeface="Verdana Pro Light" panose="020B0304030504040204" pitchFamily="34" charset="0"/>
            </a:endParaRPr>
          </a:p>
          <a:p>
            <a:pPr fontAlgn="t">
              <a:buNone/>
            </a:pPr>
            <a:r>
              <a:rPr lang="en-US" sz="2400" b="1" dirty="0">
                <a:latin typeface="Verdana Pro Light" panose="020B0304030504040204" pitchFamily="34" charset="0"/>
              </a:rPr>
              <a:t>Once you are registered, you can log in at the </a:t>
            </a:r>
            <a:r>
              <a:rPr lang="en-US" sz="2400" b="1" u="sng" dirty="0" err="1">
                <a:solidFill>
                  <a:srgbClr val="461D7C"/>
                </a:solidFill>
                <a:latin typeface="Verdana Pro Light" panose="020B0304030504040204" pitchFamily="34" charset="0"/>
                <a:hlinkClick r:id="rId5"/>
              </a:rPr>
              <a:t>StatPearls</a:t>
            </a:r>
            <a:r>
              <a:rPr lang="en-US" sz="2400" b="1" u="sng" dirty="0">
                <a:solidFill>
                  <a:srgbClr val="461D7C"/>
                </a:solidFill>
                <a:latin typeface="Verdana Pro Light" panose="020B0304030504040204" pitchFamily="34" charset="0"/>
                <a:hlinkClick r:id="rId5"/>
              </a:rPr>
              <a:t> website</a:t>
            </a:r>
            <a:endParaRPr lang="en-US" sz="2400" b="1" dirty="0">
              <a:latin typeface="Verdana Pro Light" panose="020B0304030504040204" pitchFamily="34" charset="0"/>
            </a:endParaRPr>
          </a:p>
          <a:p>
            <a:endParaRPr lang="en-US" dirty="0"/>
          </a:p>
        </p:txBody>
      </p:sp>
    </p:spTree>
    <p:extLst>
      <p:ext uri="{BB962C8B-B14F-4D97-AF65-F5344CB8AC3E}">
        <p14:creationId xmlns:p14="http://schemas.microsoft.com/office/powerpoint/2010/main" val="2072578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Screenshot of StatPearls">
            <a:extLst>
              <a:ext uri="{FF2B5EF4-FFF2-40B4-BE49-F238E27FC236}">
                <a16:creationId xmlns:a16="http://schemas.microsoft.com/office/drawing/2014/main" id="{071DAB9F-0793-CD94-C606-56275ED7C3CB}"/>
              </a:ext>
            </a:extLst>
          </p:cNvPr>
          <p:cNvPicPr>
            <a:picLocks noGrp="1" noChangeAspect="1"/>
          </p:cNvPicPr>
          <p:nvPr>
            <p:ph idx="1"/>
          </p:nvPr>
        </p:nvPicPr>
        <p:blipFill>
          <a:blip r:embed="rId3">
            <a:alphaModFix amt="70000"/>
          </a:blip>
          <a:srcRect t="11504"/>
          <a:stretch>
            <a:fillRect/>
          </a:stretch>
        </p:blipFill>
        <p:spPr>
          <a:xfrm>
            <a:off x="-524" y="-1"/>
            <a:ext cx="12191980" cy="5746173"/>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grpSp>
        <p:nvGrpSpPr>
          <p:cNvPr id="17" name="Group 16">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8" name="Freeform: Shape 17">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257B2256-90A9-2646-CF71-6F46A41F3F83}"/>
              </a:ext>
            </a:extLst>
          </p:cNvPr>
          <p:cNvSpPr>
            <a:spLocks noGrp="1"/>
          </p:cNvSpPr>
          <p:nvPr>
            <p:ph type="title"/>
          </p:nvPr>
        </p:nvSpPr>
        <p:spPr>
          <a:xfrm>
            <a:off x="867640" y="4111676"/>
            <a:ext cx="9990859" cy="2576512"/>
          </a:xfrm>
        </p:spPr>
        <p:txBody>
          <a:bodyPr vert="horz" lIns="91440" tIns="45720" rIns="91440" bIns="45720" rtlCol="0" anchor="b" anchorCtr="0">
            <a:normAutofit/>
          </a:bodyPr>
          <a:lstStyle/>
          <a:p>
            <a:r>
              <a:rPr lang="en-US" sz="8000" dirty="0">
                <a:solidFill>
                  <a:schemeClr val="bg1"/>
                </a:solidFill>
              </a:rPr>
              <a:t>Navigating </a:t>
            </a:r>
            <a:r>
              <a:rPr lang="en-US" sz="8000" dirty="0" err="1">
                <a:solidFill>
                  <a:schemeClr val="bg1"/>
                </a:solidFill>
              </a:rPr>
              <a:t>StatPearls</a:t>
            </a:r>
            <a:endParaRPr lang="en-US" sz="8000" dirty="0">
              <a:solidFill>
                <a:schemeClr val="bg1"/>
              </a:solidFill>
            </a:endParaRPr>
          </a:p>
        </p:txBody>
      </p:sp>
    </p:spTree>
    <p:extLst>
      <p:ext uri="{BB962C8B-B14F-4D97-AF65-F5344CB8AC3E}">
        <p14:creationId xmlns:p14="http://schemas.microsoft.com/office/powerpoint/2010/main" val="3954908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FC8B1-4BA1-C7A6-2C77-4FFEE7AC78F9}"/>
              </a:ext>
            </a:extLst>
          </p:cNvPr>
          <p:cNvSpPr>
            <a:spLocks noGrp="1"/>
          </p:cNvSpPr>
          <p:nvPr>
            <p:ph type="title"/>
          </p:nvPr>
        </p:nvSpPr>
        <p:spPr>
          <a:xfrm>
            <a:off x="367145" y="617106"/>
            <a:ext cx="3810001" cy="906894"/>
          </a:xfrm>
        </p:spPr>
        <p:txBody>
          <a:bodyPr vert="horz" lIns="91440" tIns="45720" rIns="91440" bIns="45720" rtlCol="0" anchor="b" anchorCtr="0">
            <a:normAutofit/>
          </a:bodyPr>
          <a:lstStyle/>
          <a:p>
            <a:r>
              <a:rPr lang="en-US" kern="1200" dirty="0">
                <a:solidFill>
                  <a:schemeClr val="tx1"/>
                </a:solidFill>
                <a:latin typeface="+mj-lt"/>
                <a:ea typeface="+mj-ea"/>
                <a:cs typeface="+mj-cs"/>
              </a:rPr>
              <a:t>User Dash</a:t>
            </a:r>
          </a:p>
        </p:txBody>
      </p:sp>
      <p:sp>
        <p:nvSpPr>
          <p:cNvPr id="6" name="TextBox 5">
            <a:extLst>
              <a:ext uri="{FF2B5EF4-FFF2-40B4-BE49-F238E27FC236}">
                <a16:creationId xmlns:a16="http://schemas.microsoft.com/office/drawing/2014/main" id="{613DC931-FB6B-332D-0D0F-98C5F1FF9346}"/>
              </a:ext>
            </a:extLst>
          </p:cNvPr>
          <p:cNvSpPr txBox="1"/>
          <p:nvPr/>
        </p:nvSpPr>
        <p:spPr>
          <a:xfrm>
            <a:off x="283030" y="1821871"/>
            <a:ext cx="4590305" cy="387234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The User Dash Is a quick overview of your account, focusing on upcoming quizzes and assignments.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It also includes a search that links to </a:t>
            </a:r>
            <a:r>
              <a:rPr lang="en-US" sz="2000" dirty="0" err="1"/>
              <a:t>StatPearls</a:t>
            </a:r>
            <a:r>
              <a:rPr lang="en-US" sz="2000" dirty="0"/>
              <a:t> overviews of various topics.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Below, you can find the self-test and continuing education resources.</a:t>
            </a:r>
          </a:p>
        </p:txBody>
      </p:sp>
      <p:pic>
        <p:nvPicPr>
          <p:cNvPr id="5" name="Picture 4" descr="Screenshot of User Dash">
            <a:extLst>
              <a:ext uri="{FF2B5EF4-FFF2-40B4-BE49-F238E27FC236}">
                <a16:creationId xmlns:a16="http://schemas.microsoft.com/office/drawing/2014/main" id="{40C07C3C-7132-B98B-D007-807BB4735F81}"/>
              </a:ext>
            </a:extLst>
          </p:cNvPr>
          <p:cNvPicPr>
            <a:picLocks noChangeAspect="1"/>
          </p:cNvPicPr>
          <p:nvPr/>
        </p:nvPicPr>
        <p:blipFill>
          <a:blip r:embed="rId3"/>
          <a:stretch>
            <a:fillRect/>
          </a:stretch>
        </p:blipFill>
        <p:spPr>
          <a:xfrm>
            <a:off x="5001492" y="1821871"/>
            <a:ext cx="6907478" cy="3384664"/>
          </a:xfrm>
          <a:prstGeom prst="rect">
            <a:avLst/>
          </a:prstGeom>
        </p:spPr>
      </p:pic>
    </p:spTree>
    <p:extLst>
      <p:ext uri="{BB962C8B-B14F-4D97-AF65-F5344CB8AC3E}">
        <p14:creationId xmlns:p14="http://schemas.microsoft.com/office/powerpoint/2010/main" val="71182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D14E3-9116-4BAF-5E2F-3D9864FD59A7}"/>
              </a:ext>
            </a:extLst>
          </p:cNvPr>
          <p:cNvSpPr>
            <a:spLocks noGrp="1"/>
          </p:cNvSpPr>
          <p:nvPr>
            <p:ph type="title"/>
          </p:nvPr>
        </p:nvSpPr>
        <p:spPr>
          <a:xfrm>
            <a:off x="762000" y="4351322"/>
            <a:ext cx="3952875" cy="2049478"/>
          </a:xfrm>
        </p:spPr>
        <p:txBody>
          <a:bodyPr>
            <a:normAutofit/>
          </a:bodyPr>
          <a:lstStyle/>
          <a:p>
            <a:r>
              <a:rPr lang="en-US" dirty="0"/>
              <a:t>Take a Quiz</a:t>
            </a:r>
          </a:p>
        </p:txBody>
      </p:sp>
      <p:pic>
        <p:nvPicPr>
          <p:cNvPr id="6" name="Picture 5" descr="Screenshot of Assigned Quizzes&#10;">
            <a:extLst>
              <a:ext uri="{FF2B5EF4-FFF2-40B4-BE49-F238E27FC236}">
                <a16:creationId xmlns:a16="http://schemas.microsoft.com/office/drawing/2014/main" id="{5EA7AF89-E576-1529-7594-01D8BBEB75CC}"/>
              </a:ext>
            </a:extLst>
          </p:cNvPr>
          <p:cNvPicPr>
            <a:picLocks noChangeAspect="1"/>
          </p:cNvPicPr>
          <p:nvPr/>
        </p:nvPicPr>
        <p:blipFill>
          <a:blip r:embed="rId2"/>
          <a:srcRect t="2803" r="1" b="29065"/>
          <a:stretch>
            <a:fillRect/>
          </a:stretch>
        </p:blipFill>
        <p:spPr>
          <a:xfrm>
            <a:off x="476" y="-33773"/>
            <a:ext cx="12191524" cy="3820944"/>
          </a:xfrm>
          <a:custGeom>
            <a:avLst/>
            <a:gdLst/>
            <a:ahLst/>
            <a:cxnLst/>
            <a:rect l="l" t="t" r="r" b="b"/>
            <a:pathLst>
              <a:path w="12191524" h="3820944">
                <a:moveTo>
                  <a:pt x="0" y="0"/>
                </a:moveTo>
                <a:lnTo>
                  <a:pt x="12191524" y="0"/>
                </a:lnTo>
                <a:lnTo>
                  <a:pt x="12191524" y="999522"/>
                </a:lnTo>
                <a:lnTo>
                  <a:pt x="12191524" y="1442807"/>
                </a:lnTo>
                <a:lnTo>
                  <a:pt x="12122577" y="1473667"/>
                </a:lnTo>
                <a:cubicBezTo>
                  <a:pt x="12109137" y="1479237"/>
                  <a:pt x="12094348" y="1482309"/>
                  <a:pt x="12082252" y="1489797"/>
                </a:cubicBezTo>
                <a:cubicBezTo>
                  <a:pt x="12026558" y="1523980"/>
                  <a:pt x="11972595" y="1560851"/>
                  <a:pt x="11916137" y="1593691"/>
                </a:cubicBezTo>
                <a:cubicBezTo>
                  <a:pt x="11857951" y="1627681"/>
                  <a:pt x="11805909" y="1667816"/>
                  <a:pt x="11765771" y="1722164"/>
                </a:cubicBezTo>
                <a:cubicBezTo>
                  <a:pt x="11728516" y="1772670"/>
                  <a:pt x="11692413" y="1823942"/>
                  <a:pt x="11655351" y="1874640"/>
                </a:cubicBezTo>
                <a:cubicBezTo>
                  <a:pt x="11645941" y="1887507"/>
                  <a:pt x="11637298" y="1902679"/>
                  <a:pt x="11624432" y="1910938"/>
                </a:cubicBezTo>
                <a:cubicBezTo>
                  <a:pt x="11597739" y="1928220"/>
                  <a:pt x="11568548" y="1942239"/>
                  <a:pt x="11539935" y="1956449"/>
                </a:cubicBezTo>
                <a:cubicBezTo>
                  <a:pt x="11515354" y="1968548"/>
                  <a:pt x="11489237" y="1977572"/>
                  <a:pt x="11465234" y="1990631"/>
                </a:cubicBezTo>
                <a:cubicBezTo>
                  <a:pt x="11446031" y="2001003"/>
                  <a:pt x="11428938" y="2015406"/>
                  <a:pt x="11411078" y="2028464"/>
                </a:cubicBezTo>
                <a:cubicBezTo>
                  <a:pt x="11395523" y="2039793"/>
                  <a:pt x="11378432" y="2049587"/>
                  <a:pt x="11365374" y="2063224"/>
                </a:cubicBezTo>
                <a:cubicBezTo>
                  <a:pt x="11333494" y="2096253"/>
                  <a:pt x="11301423" y="2128708"/>
                  <a:pt x="11261864" y="2153097"/>
                </a:cubicBezTo>
                <a:cubicBezTo>
                  <a:pt x="11222880" y="2177292"/>
                  <a:pt x="11186009" y="2204371"/>
                  <a:pt x="11147219" y="2228952"/>
                </a:cubicBezTo>
                <a:cubicBezTo>
                  <a:pt x="11109194" y="2252957"/>
                  <a:pt x="11074820" y="2279264"/>
                  <a:pt x="11055040" y="2321898"/>
                </a:cubicBezTo>
                <a:cubicBezTo>
                  <a:pt x="11046207" y="2340716"/>
                  <a:pt x="11033723" y="2361265"/>
                  <a:pt x="11017016" y="2372212"/>
                </a:cubicBezTo>
                <a:cubicBezTo>
                  <a:pt x="10993203" y="2387766"/>
                  <a:pt x="10963054" y="2393336"/>
                  <a:pt x="10937127" y="2406587"/>
                </a:cubicBezTo>
                <a:cubicBezTo>
                  <a:pt x="10906594" y="2422142"/>
                  <a:pt x="10871260" y="2435584"/>
                  <a:pt x="10850520" y="2460357"/>
                </a:cubicBezTo>
                <a:cubicBezTo>
                  <a:pt x="10832083" y="2482442"/>
                  <a:pt x="10813456" y="2499725"/>
                  <a:pt x="10789065" y="2513743"/>
                </a:cubicBezTo>
                <a:cubicBezTo>
                  <a:pt x="10771977" y="2523538"/>
                  <a:pt x="10759302" y="2541396"/>
                  <a:pt x="10741635" y="2549463"/>
                </a:cubicBezTo>
                <a:cubicBezTo>
                  <a:pt x="10718398" y="2560217"/>
                  <a:pt x="10694970" y="2568667"/>
                  <a:pt x="10674613" y="2585374"/>
                </a:cubicBezTo>
                <a:cubicBezTo>
                  <a:pt x="10653488" y="2602657"/>
                  <a:pt x="10629485" y="2616291"/>
                  <a:pt x="10607400" y="2632424"/>
                </a:cubicBezTo>
                <a:cubicBezTo>
                  <a:pt x="10595686" y="2641064"/>
                  <a:pt x="10586083" y="2652395"/>
                  <a:pt x="10574755" y="2661421"/>
                </a:cubicBezTo>
                <a:cubicBezTo>
                  <a:pt x="10554014" y="2677936"/>
                  <a:pt x="10532889" y="2694066"/>
                  <a:pt x="10511572" y="2709621"/>
                </a:cubicBezTo>
                <a:cubicBezTo>
                  <a:pt x="10490258" y="2725177"/>
                  <a:pt x="10469901" y="2743228"/>
                  <a:pt x="10446472" y="2754559"/>
                </a:cubicBezTo>
                <a:cubicBezTo>
                  <a:pt x="10406530" y="2773763"/>
                  <a:pt x="10362937" y="2785286"/>
                  <a:pt x="10324143" y="2806024"/>
                </a:cubicBezTo>
                <a:cubicBezTo>
                  <a:pt x="10284778" y="2827147"/>
                  <a:pt x="10247712" y="2853650"/>
                  <a:pt x="10212763" y="2881687"/>
                </a:cubicBezTo>
                <a:cubicBezTo>
                  <a:pt x="10185110" y="2903772"/>
                  <a:pt x="10159185" y="2925665"/>
                  <a:pt x="10124423" y="2936993"/>
                </a:cubicBezTo>
                <a:cubicBezTo>
                  <a:pt x="10105029" y="2943332"/>
                  <a:pt x="10084674" y="2957158"/>
                  <a:pt x="10072957" y="2973291"/>
                </a:cubicBezTo>
                <a:cubicBezTo>
                  <a:pt x="10047608" y="3008432"/>
                  <a:pt x="10015155" y="3033205"/>
                  <a:pt x="9978476" y="3054330"/>
                </a:cubicBezTo>
                <a:cubicBezTo>
                  <a:pt x="9929506" y="3082751"/>
                  <a:pt x="9881112" y="3111748"/>
                  <a:pt x="9831950" y="3139593"/>
                </a:cubicBezTo>
                <a:cubicBezTo>
                  <a:pt x="9802955" y="3156110"/>
                  <a:pt x="9774150" y="3173585"/>
                  <a:pt x="9743420" y="3185683"/>
                </a:cubicBezTo>
                <a:cubicBezTo>
                  <a:pt x="9680626" y="3210648"/>
                  <a:pt x="9616293" y="3231963"/>
                  <a:pt x="9552921" y="3255202"/>
                </a:cubicBezTo>
                <a:cubicBezTo>
                  <a:pt x="9532180" y="3262690"/>
                  <a:pt x="9512591" y="3273445"/>
                  <a:pt x="9491467" y="3279975"/>
                </a:cubicBezTo>
                <a:cubicBezTo>
                  <a:pt x="9468614" y="3287079"/>
                  <a:pt x="9444037" y="3289191"/>
                  <a:pt x="9421184" y="3296297"/>
                </a:cubicBezTo>
                <a:cubicBezTo>
                  <a:pt x="9383158" y="3308010"/>
                  <a:pt x="9346287" y="3322991"/>
                  <a:pt x="9308263" y="3334897"/>
                </a:cubicBezTo>
                <a:cubicBezTo>
                  <a:pt x="9234905" y="3357750"/>
                  <a:pt x="9161354" y="3379643"/>
                  <a:pt x="9087805" y="3401342"/>
                </a:cubicBezTo>
                <a:cubicBezTo>
                  <a:pt x="9072058" y="3405952"/>
                  <a:pt x="9054966" y="3406528"/>
                  <a:pt x="9039413" y="3411520"/>
                </a:cubicBezTo>
                <a:cubicBezTo>
                  <a:pt x="8998123" y="3424963"/>
                  <a:pt x="8957026" y="3439557"/>
                  <a:pt x="8916122" y="3454344"/>
                </a:cubicBezTo>
                <a:cubicBezTo>
                  <a:pt x="8891351" y="3463370"/>
                  <a:pt x="8867152" y="3474508"/>
                  <a:pt x="8842189" y="3483149"/>
                </a:cubicBezTo>
                <a:cubicBezTo>
                  <a:pt x="8822216" y="3490063"/>
                  <a:pt x="8801668" y="3495439"/>
                  <a:pt x="8780927" y="3499665"/>
                </a:cubicBezTo>
                <a:cubicBezTo>
                  <a:pt x="8763068" y="3503316"/>
                  <a:pt x="8744441" y="3502930"/>
                  <a:pt x="8726773" y="3507348"/>
                </a:cubicBezTo>
                <a:cubicBezTo>
                  <a:pt x="8678955" y="3519252"/>
                  <a:pt x="8631715" y="3532697"/>
                  <a:pt x="8584281" y="3545369"/>
                </a:cubicBezTo>
                <a:cubicBezTo>
                  <a:pt x="8565270" y="3550363"/>
                  <a:pt x="8545874" y="3554014"/>
                  <a:pt x="8527437" y="3560350"/>
                </a:cubicBezTo>
                <a:cubicBezTo>
                  <a:pt x="8478083" y="3577056"/>
                  <a:pt x="8429499" y="3596067"/>
                  <a:pt x="8379953" y="3611816"/>
                </a:cubicBezTo>
                <a:cubicBezTo>
                  <a:pt x="8338858" y="3624874"/>
                  <a:pt x="8296608" y="3634283"/>
                  <a:pt x="8254935" y="3645805"/>
                </a:cubicBezTo>
                <a:cubicBezTo>
                  <a:pt x="8237268" y="3650799"/>
                  <a:pt x="8220369" y="3657906"/>
                  <a:pt x="8202705" y="3662128"/>
                </a:cubicBezTo>
                <a:cubicBezTo>
                  <a:pt x="8163143" y="3671732"/>
                  <a:pt x="8123007" y="3679796"/>
                  <a:pt x="8083256" y="3689399"/>
                </a:cubicBezTo>
                <a:cubicBezTo>
                  <a:pt x="8060593" y="3694967"/>
                  <a:pt x="8038702" y="3704953"/>
                  <a:pt x="8015657" y="3708604"/>
                </a:cubicBezTo>
                <a:cubicBezTo>
                  <a:pt x="7960927" y="3717244"/>
                  <a:pt x="7905813" y="3723388"/>
                  <a:pt x="7850697" y="3730302"/>
                </a:cubicBezTo>
                <a:cubicBezTo>
                  <a:pt x="7793857" y="3737407"/>
                  <a:pt x="7737204" y="3744897"/>
                  <a:pt x="7680358" y="3751233"/>
                </a:cubicBezTo>
                <a:cubicBezTo>
                  <a:pt x="7649249" y="3754499"/>
                  <a:pt x="7617946" y="3755075"/>
                  <a:pt x="7586836" y="3758148"/>
                </a:cubicBezTo>
                <a:cubicBezTo>
                  <a:pt x="7559567" y="3760838"/>
                  <a:pt x="7532490" y="3765830"/>
                  <a:pt x="7505221" y="3769096"/>
                </a:cubicBezTo>
                <a:cubicBezTo>
                  <a:pt x="7481600" y="3771782"/>
                  <a:pt x="7457787" y="3773318"/>
                  <a:pt x="7434167" y="3776008"/>
                </a:cubicBezTo>
                <a:cubicBezTo>
                  <a:pt x="7396337" y="3780424"/>
                  <a:pt x="7358696" y="3785419"/>
                  <a:pt x="7321059" y="3790027"/>
                </a:cubicBezTo>
                <a:cubicBezTo>
                  <a:pt x="7305312" y="3791755"/>
                  <a:pt x="7288795" y="3796555"/>
                  <a:pt x="7274008" y="3793677"/>
                </a:cubicBezTo>
                <a:cubicBezTo>
                  <a:pt x="7236753" y="3786377"/>
                  <a:pt x="7200073" y="3788491"/>
                  <a:pt x="7163010" y="3793483"/>
                </a:cubicBezTo>
                <a:cubicBezTo>
                  <a:pt x="7150336" y="3795213"/>
                  <a:pt x="7136701" y="3794827"/>
                  <a:pt x="7124411" y="3791563"/>
                </a:cubicBezTo>
                <a:cubicBezTo>
                  <a:pt x="7099253" y="3785033"/>
                  <a:pt x="7074865" y="3775814"/>
                  <a:pt x="7050092" y="3767750"/>
                </a:cubicBezTo>
                <a:cubicBezTo>
                  <a:pt x="7047401" y="3766790"/>
                  <a:pt x="7044138" y="3766598"/>
                  <a:pt x="7041259" y="3766022"/>
                </a:cubicBezTo>
                <a:cubicBezTo>
                  <a:pt x="7024935" y="3762756"/>
                  <a:pt x="7008806" y="3759492"/>
                  <a:pt x="6992479" y="3756611"/>
                </a:cubicBezTo>
                <a:cubicBezTo>
                  <a:pt x="6983647" y="3755075"/>
                  <a:pt x="6974621" y="3754883"/>
                  <a:pt x="6965786" y="3753539"/>
                </a:cubicBezTo>
                <a:cubicBezTo>
                  <a:pt x="6931605" y="3748161"/>
                  <a:pt x="6893965" y="3757188"/>
                  <a:pt x="6864390" y="3733953"/>
                </a:cubicBezTo>
                <a:cubicBezTo>
                  <a:pt x="6845188" y="3718972"/>
                  <a:pt x="6826559" y="3722430"/>
                  <a:pt x="6806012" y="3724734"/>
                </a:cubicBezTo>
                <a:cubicBezTo>
                  <a:pt x="6790457" y="3726462"/>
                  <a:pt x="6774517" y="3725884"/>
                  <a:pt x="6758771" y="3726078"/>
                </a:cubicBezTo>
                <a:cubicBezTo>
                  <a:pt x="6731118" y="3726652"/>
                  <a:pt x="6703464" y="3726846"/>
                  <a:pt x="6675809" y="3727806"/>
                </a:cubicBezTo>
                <a:cubicBezTo>
                  <a:pt x="6666975" y="3728190"/>
                  <a:pt x="6657953" y="3732993"/>
                  <a:pt x="6649308" y="3732225"/>
                </a:cubicBezTo>
                <a:cubicBezTo>
                  <a:pt x="6609365" y="3728574"/>
                  <a:pt x="6569421" y="3722812"/>
                  <a:pt x="6529475" y="3719548"/>
                </a:cubicBezTo>
                <a:cubicBezTo>
                  <a:pt x="6506816" y="3717630"/>
                  <a:pt x="6483579" y="3721276"/>
                  <a:pt x="6461111" y="3718588"/>
                </a:cubicBezTo>
                <a:cubicBezTo>
                  <a:pt x="6435188" y="3715516"/>
                  <a:pt x="6409839" y="3707644"/>
                  <a:pt x="6384104" y="3702841"/>
                </a:cubicBezTo>
                <a:cubicBezTo>
                  <a:pt x="6377000" y="3701497"/>
                  <a:pt x="6369125" y="3703225"/>
                  <a:pt x="6361637" y="3703609"/>
                </a:cubicBezTo>
                <a:cubicBezTo>
                  <a:pt x="6353187" y="3703993"/>
                  <a:pt x="6344928" y="3704761"/>
                  <a:pt x="6336480" y="3704953"/>
                </a:cubicBezTo>
                <a:cubicBezTo>
                  <a:pt x="6310745" y="3705339"/>
                  <a:pt x="6285014" y="3704761"/>
                  <a:pt x="6259279" y="3706108"/>
                </a:cubicBezTo>
                <a:cubicBezTo>
                  <a:pt x="6243533" y="3706876"/>
                  <a:pt x="6227020" y="3714748"/>
                  <a:pt x="6212421" y="3711868"/>
                </a:cubicBezTo>
                <a:cubicBezTo>
                  <a:pt x="6182658" y="3706298"/>
                  <a:pt x="6152891" y="3718780"/>
                  <a:pt x="6123127" y="3708412"/>
                </a:cubicBezTo>
                <a:cubicBezTo>
                  <a:pt x="6113907" y="3705339"/>
                  <a:pt x="6101232" y="3713020"/>
                  <a:pt x="6090095" y="3713404"/>
                </a:cubicBezTo>
                <a:cubicBezTo>
                  <a:pt x="6062249" y="3714364"/>
                  <a:pt x="6034404" y="3714172"/>
                  <a:pt x="6006559" y="3713980"/>
                </a:cubicBezTo>
                <a:cubicBezTo>
                  <a:pt x="5981594" y="3713788"/>
                  <a:pt x="5955667" y="3716476"/>
                  <a:pt x="5931664" y="3711100"/>
                </a:cubicBezTo>
                <a:cubicBezTo>
                  <a:pt x="5906505" y="3705339"/>
                  <a:pt x="5883846" y="3706108"/>
                  <a:pt x="5859457" y="3712636"/>
                </a:cubicBezTo>
                <a:cubicBezTo>
                  <a:pt x="5842749" y="3717052"/>
                  <a:pt x="5825082" y="3717630"/>
                  <a:pt x="5807800" y="3718972"/>
                </a:cubicBezTo>
                <a:cubicBezTo>
                  <a:pt x="5789173" y="3720508"/>
                  <a:pt x="5768624" y="3716476"/>
                  <a:pt x="5751725" y="3722812"/>
                </a:cubicBezTo>
                <a:cubicBezTo>
                  <a:pt x="5701409" y="3741633"/>
                  <a:pt x="5649751" y="3745665"/>
                  <a:pt x="5597135" y="3745665"/>
                </a:cubicBezTo>
                <a:cubicBezTo>
                  <a:pt x="5587530" y="3745665"/>
                  <a:pt x="5577737" y="3742979"/>
                  <a:pt x="5568522" y="3740097"/>
                </a:cubicBezTo>
                <a:cubicBezTo>
                  <a:pt x="5514748" y="3722812"/>
                  <a:pt x="5460785" y="3724348"/>
                  <a:pt x="5406055" y="3734911"/>
                </a:cubicBezTo>
                <a:cubicBezTo>
                  <a:pt x="5394725" y="3737217"/>
                  <a:pt x="5382052" y="3737601"/>
                  <a:pt x="5370722" y="3735297"/>
                </a:cubicBezTo>
                <a:cubicBezTo>
                  <a:pt x="5338843" y="3728574"/>
                  <a:pt x="5307923" y="3717436"/>
                  <a:pt x="5275854" y="3712636"/>
                </a:cubicBezTo>
                <a:cubicBezTo>
                  <a:pt x="5222853" y="3704761"/>
                  <a:pt x="5176956" y="3731262"/>
                  <a:pt x="5129523" y="3748547"/>
                </a:cubicBezTo>
                <a:cubicBezTo>
                  <a:pt x="5084393" y="3764870"/>
                  <a:pt x="5045986" y="3801741"/>
                  <a:pt x="4992598" y="3793483"/>
                </a:cubicBezTo>
                <a:cubicBezTo>
                  <a:pt x="4987223" y="3792715"/>
                  <a:pt x="4981269" y="3797899"/>
                  <a:pt x="4975315" y="3799245"/>
                </a:cubicBezTo>
                <a:cubicBezTo>
                  <a:pt x="4958992" y="3802893"/>
                  <a:pt x="4942670" y="3807309"/>
                  <a:pt x="4926153" y="3809040"/>
                </a:cubicBezTo>
                <a:cubicBezTo>
                  <a:pt x="4905990" y="3811344"/>
                  <a:pt x="4885441" y="3810576"/>
                  <a:pt x="4865279" y="3812496"/>
                </a:cubicBezTo>
                <a:cubicBezTo>
                  <a:pt x="4839352" y="3814800"/>
                  <a:pt x="4813813" y="3820944"/>
                  <a:pt x="4788077" y="3820944"/>
                </a:cubicBezTo>
                <a:cubicBezTo>
                  <a:pt x="4767337" y="3820944"/>
                  <a:pt x="4746790" y="3813840"/>
                  <a:pt x="4726243" y="3810382"/>
                </a:cubicBezTo>
                <a:cubicBezTo>
                  <a:pt x="4697244" y="3805581"/>
                  <a:pt x="4665364" y="3806925"/>
                  <a:pt x="4639824" y="3794635"/>
                </a:cubicBezTo>
                <a:cubicBezTo>
                  <a:pt x="4612556" y="3781576"/>
                  <a:pt x="4586629" y="3775624"/>
                  <a:pt x="4558401" y="3779656"/>
                </a:cubicBezTo>
                <a:cubicBezTo>
                  <a:pt x="4548990" y="3781000"/>
                  <a:pt x="4536892" y="3789067"/>
                  <a:pt x="4532667" y="3797323"/>
                </a:cubicBezTo>
                <a:cubicBezTo>
                  <a:pt x="4523257" y="3815760"/>
                  <a:pt x="4510393" y="3819026"/>
                  <a:pt x="4492916" y="3812686"/>
                </a:cubicBezTo>
                <a:cubicBezTo>
                  <a:pt x="4477745" y="3807309"/>
                  <a:pt x="4459117" y="3804621"/>
                  <a:pt x="4448748" y="3794251"/>
                </a:cubicBezTo>
                <a:cubicBezTo>
                  <a:pt x="4419365" y="3764870"/>
                  <a:pt x="4381917" y="3763910"/>
                  <a:pt x="4345430" y="3756037"/>
                </a:cubicBezTo>
                <a:cubicBezTo>
                  <a:pt x="4323158" y="3751233"/>
                  <a:pt x="4302414" y="3751043"/>
                  <a:pt x="4280138" y="3754307"/>
                </a:cubicBezTo>
                <a:cubicBezTo>
                  <a:pt x="4231745" y="3761606"/>
                  <a:pt x="4184696" y="3751233"/>
                  <a:pt x="4138222" y="3737985"/>
                </a:cubicBezTo>
                <a:cubicBezTo>
                  <a:pt x="4107495" y="3729150"/>
                  <a:pt x="4076002" y="3723774"/>
                  <a:pt x="4045468" y="3714748"/>
                </a:cubicBezTo>
                <a:cubicBezTo>
                  <a:pt x="4022615" y="3707836"/>
                  <a:pt x="3999765" y="3699577"/>
                  <a:pt x="3978834" y="3688439"/>
                </a:cubicBezTo>
                <a:cubicBezTo>
                  <a:pt x="3948489" y="3672114"/>
                  <a:pt x="3921990" y="3647533"/>
                  <a:pt x="3883388" y="3654063"/>
                </a:cubicBezTo>
                <a:cubicBezTo>
                  <a:pt x="3849397" y="3659824"/>
                  <a:pt x="3818673" y="3647727"/>
                  <a:pt x="3787562" y="3636205"/>
                </a:cubicBezTo>
                <a:cubicBezTo>
                  <a:pt x="3764709" y="3627754"/>
                  <a:pt x="3741860" y="3619112"/>
                  <a:pt x="3718236" y="3613736"/>
                </a:cubicBezTo>
                <a:cubicBezTo>
                  <a:pt x="3690198" y="3607398"/>
                  <a:pt x="3658511" y="3610088"/>
                  <a:pt x="3633546" y="3598371"/>
                </a:cubicBezTo>
                <a:cubicBezTo>
                  <a:pt x="3607429" y="3586081"/>
                  <a:pt x="3585730" y="3594339"/>
                  <a:pt x="3562493" y="3597797"/>
                </a:cubicBezTo>
                <a:cubicBezTo>
                  <a:pt x="3525430" y="3603173"/>
                  <a:pt x="3488557" y="3613160"/>
                  <a:pt x="3451111" y="3600485"/>
                </a:cubicBezTo>
                <a:cubicBezTo>
                  <a:pt x="3405599" y="3585123"/>
                  <a:pt x="3360470" y="3568608"/>
                  <a:pt x="3314766" y="3554014"/>
                </a:cubicBezTo>
                <a:cubicBezTo>
                  <a:pt x="3297095" y="3548441"/>
                  <a:pt x="3278088" y="3546137"/>
                  <a:pt x="3259650" y="3543641"/>
                </a:cubicBezTo>
                <a:cubicBezTo>
                  <a:pt x="3242177" y="3541529"/>
                  <a:pt x="3221244" y="3546905"/>
                  <a:pt x="3207800" y="3538841"/>
                </a:cubicBezTo>
                <a:cubicBezTo>
                  <a:pt x="3173232" y="3518102"/>
                  <a:pt x="3137707" y="3507924"/>
                  <a:pt x="3097761" y="3507924"/>
                </a:cubicBezTo>
                <a:cubicBezTo>
                  <a:pt x="3082781" y="3507924"/>
                  <a:pt x="3068186" y="3499281"/>
                  <a:pt x="3053018" y="3497743"/>
                </a:cubicBezTo>
                <a:cubicBezTo>
                  <a:pt x="3032275" y="3495825"/>
                  <a:pt x="3008462" y="3490639"/>
                  <a:pt x="2990411" y="3497937"/>
                </a:cubicBezTo>
                <a:cubicBezTo>
                  <a:pt x="2947971" y="3515220"/>
                  <a:pt x="2913598" y="3500817"/>
                  <a:pt x="2876535" y="3483727"/>
                </a:cubicBezTo>
                <a:cubicBezTo>
                  <a:pt x="2840045" y="3466826"/>
                  <a:pt x="2801638" y="3453386"/>
                  <a:pt x="2762848" y="3442245"/>
                </a:cubicBezTo>
                <a:cubicBezTo>
                  <a:pt x="2748254" y="3438213"/>
                  <a:pt x="2730779" y="3444935"/>
                  <a:pt x="2714647" y="3446277"/>
                </a:cubicBezTo>
                <a:cubicBezTo>
                  <a:pt x="2708884" y="3446663"/>
                  <a:pt x="2702546" y="3447239"/>
                  <a:pt x="2697364" y="3445319"/>
                </a:cubicBezTo>
                <a:cubicBezTo>
                  <a:pt x="2647242" y="3426883"/>
                  <a:pt x="2596350" y="3412864"/>
                  <a:pt x="2542006" y="3422464"/>
                </a:cubicBezTo>
                <a:cubicBezTo>
                  <a:pt x="2537013" y="3423426"/>
                  <a:pt x="2531443" y="3421314"/>
                  <a:pt x="2526449" y="3419970"/>
                </a:cubicBezTo>
                <a:cubicBezTo>
                  <a:pt x="2502060" y="3413056"/>
                  <a:pt x="2478247" y="3402110"/>
                  <a:pt x="2453476" y="3399614"/>
                </a:cubicBezTo>
                <a:cubicBezTo>
                  <a:pt x="2392408" y="3393469"/>
                  <a:pt x="2330957" y="3390971"/>
                  <a:pt x="2269501" y="3386939"/>
                </a:cubicBezTo>
                <a:cubicBezTo>
                  <a:pt x="2265661" y="3386747"/>
                  <a:pt x="2261629" y="3386747"/>
                  <a:pt x="2258173" y="3385403"/>
                </a:cubicBezTo>
                <a:cubicBezTo>
                  <a:pt x="2235512" y="3377145"/>
                  <a:pt x="2215733" y="3379835"/>
                  <a:pt x="2196526" y="3395579"/>
                </a:cubicBezTo>
                <a:cubicBezTo>
                  <a:pt x="2188078" y="3402494"/>
                  <a:pt x="2176555" y="3406142"/>
                  <a:pt x="2165995" y="3409984"/>
                </a:cubicBezTo>
                <a:cubicBezTo>
                  <a:pt x="2150438" y="3415746"/>
                  <a:pt x="2134500" y="3421314"/>
                  <a:pt x="2118369" y="3424963"/>
                </a:cubicBezTo>
                <a:cubicBezTo>
                  <a:pt x="2102428" y="3428419"/>
                  <a:pt x="2085338" y="3433219"/>
                  <a:pt x="2069975" y="3430533"/>
                </a:cubicBezTo>
                <a:cubicBezTo>
                  <a:pt x="2042322" y="3425731"/>
                  <a:pt x="2016011" y="3414978"/>
                  <a:pt x="1988742" y="3407870"/>
                </a:cubicBezTo>
                <a:cubicBezTo>
                  <a:pt x="1979334" y="3405374"/>
                  <a:pt x="1968961" y="3405760"/>
                  <a:pt x="1959169" y="3405566"/>
                </a:cubicBezTo>
                <a:cubicBezTo>
                  <a:pt x="1936700" y="3404992"/>
                  <a:pt x="1913655" y="3410560"/>
                  <a:pt x="1893300" y="3394621"/>
                </a:cubicBezTo>
                <a:cubicBezTo>
                  <a:pt x="1874482" y="3379643"/>
                  <a:pt x="1855467" y="3384057"/>
                  <a:pt x="1835688" y="3395389"/>
                </a:cubicBezTo>
                <a:cubicBezTo>
                  <a:pt x="1821477" y="3403456"/>
                  <a:pt x="1805349" y="3409792"/>
                  <a:pt x="1789408" y="3412864"/>
                </a:cubicBezTo>
                <a:cubicBezTo>
                  <a:pt x="1767515" y="3417088"/>
                  <a:pt x="1745815" y="3418818"/>
                  <a:pt x="1722194" y="3416320"/>
                </a:cubicBezTo>
                <a:cubicBezTo>
                  <a:pt x="1705487" y="3414592"/>
                  <a:pt x="1691850" y="3413824"/>
                  <a:pt x="1678792" y="3403646"/>
                </a:cubicBezTo>
                <a:cubicBezTo>
                  <a:pt x="1676682" y="3402110"/>
                  <a:pt x="1672842" y="3401726"/>
                  <a:pt x="1669960" y="3401920"/>
                </a:cubicBezTo>
                <a:cubicBezTo>
                  <a:pt x="1632128" y="3405184"/>
                  <a:pt x="1594681" y="3403456"/>
                  <a:pt x="1556465" y="3401150"/>
                </a:cubicBezTo>
                <a:cubicBezTo>
                  <a:pt x="1507881" y="3398077"/>
                  <a:pt x="1456797" y="3407102"/>
                  <a:pt x="1414742" y="3439365"/>
                </a:cubicBezTo>
                <a:cubicBezTo>
                  <a:pt x="1408597" y="3444167"/>
                  <a:pt x="1399379" y="3446277"/>
                  <a:pt x="1391313" y="3447431"/>
                </a:cubicBezTo>
                <a:cubicBezTo>
                  <a:pt x="1353289" y="3452424"/>
                  <a:pt x="1315074" y="3455882"/>
                  <a:pt x="1277050" y="3461450"/>
                </a:cubicBezTo>
                <a:cubicBezTo>
                  <a:pt x="1256309" y="3464522"/>
                  <a:pt x="1234609" y="3467212"/>
                  <a:pt x="1215792" y="3475661"/>
                </a:cubicBezTo>
                <a:cubicBezTo>
                  <a:pt x="1197357" y="3483917"/>
                  <a:pt x="1182567" y="3493711"/>
                  <a:pt x="1171622" y="3476429"/>
                </a:cubicBezTo>
                <a:cubicBezTo>
                  <a:pt x="1152035" y="3485647"/>
                  <a:pt x="1134940" y="3493329"/>
                  <a:pt x="1118238" y="3501586"/>
                </a:cubicBezTo>
                <a:cubicBezTo>
                  <a:pt x="1112090" y="3504658"/>
                  <a:pt x="1106906" y="3509652"/>
                  <a:pt x="1100759" y="3512532"/>
                </a:cubicBezTo>
                <a:cubicBezTo>
                  <a:pt x="1094229" y="3515606"/>
                  <a:pt x="1086933" y="3517524"/>
                  <a:pt x="1079829" y="3519060"/>
                </a:cubicBezTo>
                <a:cubicBezTo>
                  <a:pt x="1048141" y="3525974"/>
                  <a:pt x="1016454" y="3532311"/>
                  <a:pt x="984963" y="3539801"/>
                </a:cubicBezTo>
                <a:cubicBezTo>
                  <a:pt x="978814" y="3541337"/>
                  <a:pt x="973630" y="3547483"/>
                  <a:pt x="968060" y="3551515"/>
                </a:cubicBezTo>
                <a:cubicBezTo>
                  <a:pt x="964412" y="3554204"/>
                  <a:pt x="960764" y="3558236"/>
                  <a:pt x="956730" y="3558814"/>
                </a:cubicBezTo>
                <a:cubicBezTo>
                  <a:pt x="926004" y="3563422"/>
                  <a:pt x="895471" y="3568800"/>
                  <a:pt x="864554" y="3571104"/>
                </a:cubicBezTo>
                <a:cubicBezTo>
                  <a:pt x="838629" y="3573022"/>
                  <a:pt x="813662" y="3572448"/>
                  <a:pt x="806942" y="3605862"/>
                </a:cubicBezTo>
                <a:cubicBezTo>
                  <a:pt x="805790" y="3611624"/>
                  <a:pt x="797532" y="3617770"/>
                  <a:pt x="791197" y="3620648"/>
                </a:cubicBezTo>
                <a:cubicBezTo>
                  <a:pt x="773144" y="3628906"/>
                  <a:pt x="753938" y="3634475"/>
                  <a:pt x="736079" y="3642925"/>
                </a:cubicBezTo>
                <a:cubicBezTo>
                  <a:pt x="677509" y="3671154"/>
                  <a:pt x="616250" y="3689015"/>
                  <a:pt x="550764" y="3685751"/>
                </a:cubicBezTo>
                <a:cubicBezTo>
                  <a:pt x="530409" y="3684791"/>
                  <a:pt x="510628" y="3674418"/>
                  <a:pt x="497762" y="3670578"/>
                </a:cubicBezTo>
                <a:cubicBezTo>
                  <a:pt x="460700" y="3685751"/>
                  <a:pt x="429589" y="3700345"/>
                  <a:pt x="397134" y="3711290"/>
                </a:cubicBezTo>
                <a:cubicBezTo>
                  <a:pt x="368521" y="3721084"/>
                  <a:pt x="338562" y="3727230"/>
                  <a:pt x="309178" y="3734335"/>
                </a:cubicBezTo>
                <a:cubicBezTo>
                  <a:pt x="298424" y="3737025"/>
                  <a:pt x="287479" y="3738561"/>
                  <a:pt x="276533" y="3739905"/>
                </a:cubicBezTo>
                <a:cubicBezTo>
                  <a:pt x="242352" y="3744129"/>
                  <a:pt x="206632" y="3733953"/>
                  <a:pt x="173219" y="3750083"/>
                </a:cubicBezTo>
                <a:cubicBezTo>
                  <a:pt x="155742" y="3758534"/>
                  <a:pt x="138458" y="3768710"/>
                  <a:pt x="120023" y="3773128"/>
                </a:cubicBezTo>
                <a:cubicBezTo>
                  <a:pt x="100244" y="3777928"/>
                  <a:pt x="80895" y="3785419"/>
                  <a:pt x="61139" y="3790771"/>
                </a:cubicBezTo>
                <a:lnTo>
                  <a:pt x="0" y="3795581"/>
                </a:lnTo>
                <a:lnTo>
                  <a:pt x="0" y="3082393"/>
                </a:lnTo>
                <a:close/>
              </a:path>
            </a:pathLst>
          </a:custGeom>
          <a:effectLst>
            <a:outerShdw blurRad="381000" dist="152400" dir="5400000" algn="t" rotWithShape="0">
              <a:prstClr val="black">
                <a:alpha val="10000"/>
              </a:prstClr>
            </a:outerShdw>
          </a:effectLst>
        </p:spPr>
      </p:pic>
      <p:sp>
        <p:nvSpPr>
          <p:cNvPr id="17" name="Freeform: Shape 16">
            <a:extLst>
              <a:ext uri="{FF2B5EF4-FFF2-40B4-BE49-F238E27FC236}">
                <a16:creationId xmlns:a16="http://schemas.microsoft.com/office/drawing/2014/main" id="{A027D562-8F7E-478A-942E-D959A950C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 y="965747"/>
            <a:ext cx="12191524" cy="2821422"/>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48A28C56-2619-47F0-B448-9D145309B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 y="965747"/>
            <a:ext cx="12191524" cy="2821422"/>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63CC3CD-6893-BDCC-4999-FB52614BD241}"/>
              </a:ext>
            </a:extLst>
          </p:cNvPr>
          <p:cNvSpPr>
            <a:spLocks noGrp="1"/>
          </p:cNvSpPr>
          <p:nvPr>
            <p:ph idx="1"/>
          </p:nvPr>
        </p:nvSpPr>
        <p:spPr>
          <a:xfrm>
            <a:off x="4067503" y="4162097"/>
            <a:ext cx="7761889" cy="2238703"/>
          </a:xfrm>
        </p:spPr>
        <p:txBody>
          <a:bodyPr>
            <a:normAutofit/>
          </a:bodyPr>
          <a:lstStyle/>
          <a:p>
            <a:r>
              <a:rPr lang="en-US" sz="2200" dirty="0"/>
              <a:t>Click on “Assigned Quizzes” in the “Assignments” group to access your quizzes.</a:t>
            </a:r>
          </a:p>
          <a:p>
            <a:r>
              <a:rPr lang="en-US" sz="2200" dirty="0"/>
              <a:t>Uncompleted assignments appear in red.</a:t>
            </a:r>
          </a:p>
          <a:p>
            <a:r>
              <a:rPr lang="en-US" sz="2200" dirty="0"/>
              <a:t>Completed assignments will show a score and possibly the option to review results.</a:t>
            </a:r>
          </a:p>
          <a:p>
            <a:endParaRPr lang="en-US" sz="2200" dirty="0"/>
          </a:p>
          <a:p>
            <a:pPr marL="0" indent="0">
              <a:buNone/>
            </a:pPr>
            <a:endParaRPr lang="en-US" sz="2200" dirty="0"/>
          </a:p>
        </p:txBody>
      </p:sp>
    </p:spTree>
    <p:extLst>
      <p:ext uri="{BB962C8B-B14F-4D97-AF65-F5344CB8AC3E}">
        <p14:creationId xmlns:p14="http://schemas.microsoft.com/office/powerpoint/2010/main" val="2930749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5D757-1A99-42C2-45CD-A874AFB43A86}"/>
              </a:ext>
            </a:extLst>
          </p:cNvPr>
          <p:cNvSpPr>
            <a:spLocks noGrp="1"/>
          </p:cNvSpPr>
          <p:nvPr>
            <p:ph type="title"/>
          </p:nvPr>
        </p:nvSpPr>
        <p:spPr>
          <a:xfrm>
            <a:off x="6730584" y="283368"/>
            <a:ext cx="5185438" cy="3145632"/>
          </a:xfrm>
        </p:spPr>
        <p:txBody>
          <a:bodyPr>
            <a:normAutofit fontScale="90000"/>
          </a:bodyPr>
          <a:lstStyle/>
          <a:p>
            <a:r>
              <a:rPr lang="en-US" dirty="0"/>
              <a:t>Tips for Quizzes:</a:t>
            </a:r>
            <a:br>
              <a:rPr lang="en-US" dirty="0"/>
            </a:br>
            <a:br>
              <a:rPr lang="en-US" dirty="0"/>
            </a:br>
            <a:r>
              <a:rPr lang="en-US" sz="2700" dirty="0">
                <a:latin typeface="+mn-lt"/>
              </a:rPr>
              <a:t>Click on the text to mark out options before selecting your answer. </a:t>
            </a:r>
            <a:br>
              <a:rPr lang="en-US" sz="2700" dirty="0">
                <a:latin typeface="+mn-lt"/>
              </a:rPr>
            </a:br>
            <a:br>
              <a:rPr lang="en-US" sz="2700" dirty="0">
                <a:latin typeface="+mn-lt"/>
              </a:rPr>
            </a:br>
            <a:r>
              <a:rPr lang="en-US" sz="2700" dirty="0">
                <a:latin typeface="+mn-lt"/>
              </a:rPr>
              <a:t>For untimed quizzes, you may exit and resume, but timed quizzes will count time from start of the quiz and won’t allow you to resume once the time has run out.</a:t>
            </a:r>
            <a:br>
              <a:rPr lang="en-US" sz="2700" dirty="0">
                <a:latin typeface="+mn-lt"/>
              </a:rPr>
            </a:br>
            <a:br>
              <a:rPr lang="en-US" sz="2700" dirty="0">
                <a:latin typeface="+mn-lt"/>
              </a:rPr>
            </a:br>
            <a:br>
              <a:rPr lang="en-US" sz="2700" dirty="0"/>
            </a:br>
            <a:endParaRPr lang="en-US" sz="2700" dirty="0"/>
          </a:p>
        </p:txBody>
      </p:sp>
      <p:pic>
        <p:nvPicPr>
          <p:cNvPr id="9" name="Picture 8" descr="Screenshot of Quiz">
            <a:extLst>
              <a:ext uri="{FF2B5EF4-FFF2-40B4-BE49-F238E27FC236}">
                <a16:creationId xmlns:a16="http://schemas.microsoft.com/office/drawing/2014/main" id="{93F3DAF9-1997-8E35-4C0E-F5458F9FB8C3}"/>
              </a:ext>
            </a:extLst>
          </p:cNvPr>
          <p:cNvPicPr>
            <a:picLocks noChangeAspect="1"/>
          </p:cNvPicPr>
          <p:nvPr/>
        </p:nvPicPr>
        <p:blipFill>
          <a:blip r:embed="rId3"/>
          <a:stretch>
            <a:fillRect/>
          </a:stretch>
        </p:blipFill>
        <p:spPr>
          <a:xfrm>
            <a:off x="141068" y="844064"/>
            <a:ext cx="6388967" cy="4207621"/>
          </a:xfrm>
          <a:prstGeom prst="rect">
            <a:avLst/>
          </a:prstGeom>
        </p:spPr>
      </p:pic>
    </p:spTree>
    <p:extLst>
      <p:ext uri="{BB962C8B-B14F-4D97-AF65-F5344CB8AC3E}">
        <p14:creationId xmlns:p14="http://schemas.microsoft.com/office/powerpoint/2010/main" val="17299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82DFE-FE1B-A64B-3FC9-BFD97C6A1ECB}"/>
              </a:ext>
            </a:extLst>
          </p:cNvPr>
          <p:cNvSpPr>
            <a:spLocks noGrp="1"/>
          </p:cNvSpPr>
          <p:nvPr>
            <p:ph type="title"/>
          </p:nvPr>
        </p:nvSpPr>
        <p:spPr>
          <a:xfrm>
            <a:off x="1194703" y="414728"/>
            <a:ext cx="9144000" cy="1263649"/>
          </a:xfrm>
        </p:spPr>
        <p:txBody>
          <a:bodyPr/>
          <a:lstStyle/>
          <a:p>
            <a:r>
              <a:rPr lang="en-US" dirty="0"/>
              <a:t>Out of Time?</a:t>
            </a:r>
          </a:p>
        </p:txBody>
      </p:sp>
      <p:pic>
        <p:nvPicPr>
          <p:cNvPr id="5" name="Picture 4" descr="Screenshot of timed assignment error message.">
            <a:extLst>
              <a:ext uri="{FF2B5EF4-FFF2-40B4-BE49-F238E27FC236}">
                <a16:creationId xmlns:a16="http://schemas.microsoft.com/office/drawing/2014/main" id="{91EAA483-0682-5FEF-01DC-580891E3197F}"/>
              </a:ext>
            </a:extLst>
          </p:cNvPr>
          <p:cNvPicPr>
            <a:picLocks noChangeAspect="1"/>
          </p:cNvPicPr>
          <p:nvPr/>
        </p:nvPicPr>
        <p:blipFill>
          <a:blip r:embed="rId2"/>
          <a:stretch>
            <a:fillRect/>
          </a:stretch>
        </p:blipFill>
        <p:spPr>
          <a:xfrm>
            <a:off x="1079292" y="1678377"/>
            <a:ext cx="9802593" cy="1914792"/>
          </a:xfrm>
          <a:prstGeom prst="rect">
            <a:avLst/>
          </a:prstGeom>
        </p:spPr>
      </p:pic>
      <p:sp>
        <p:nvSpPr>
          <p:cNvPr id="6" name="TextBox 5">
            <a:extLst>
              <a:ext uri="{FF2B5EF4-FFF2-40B4-BE49-F238E27FC236}">
                <a16:creationId xmlns:a16="http://schemas.microsoft.com/office/drawing/2014/main" id="{3DF6743E-CDAA-48CB-E17D-BA50F385A846}"/>
              </a:ext>
            </a:extLst>
          </p:cNvPr>
          <p:cNvSpPr txBox="1"/>
          <p:nvPr/>
        </p:nvSpPr>
        <p:spPr>
          <a:xfrm>
            <a:off x="1079292" y="3938889"/>
            <a:ext cx="10313233" cy="2246769"/>
          </a:xfrm>
          <a:prstGeom prst="rect">
            <a:avLst/>
          </a:prstGeom>
          <a:noFill/>
        </p:spPr>
        <p:txBody>
          <a:bodyPr wrap="square" rtlCol="0">
            <a:spAutoFit/>
          </a:bodyPr>
          <a:lstStyle/>
          <a:p>
            <a:r>
              <a:rPr lang="en-US" sz="2800" dirty="0"/>
              <a:t>If you run out of time during a quiz or try to complete it after the due date, you will see an error message like the one above. Please reach out to your instructor about extensions or re-takes (or if they may have set the wrong due date on the assignment).</a:t>
            </a:r>
          </a:p>
        </p:txBody>
      </p:sp>
    </p:spTree>
    <p:extLst>
      <p:ext uri="{BB962C8B-B14F-4D97-AF65-F5344CB8AC3E}">
        <p14:creationId xmlns:p14="http://schemas.microsoft.com/office/powerpoint/2010/main" val="2095308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C2A584-B5B7-514D-3454-CEFE7E61B17C}"/>
              </a:ext>
            </a:extLst>
          </p:cNvPr>
          <p:cNvSpPr>
            <a:spLocks noGrp="1"/>
          </p:cNvSpPr>
          <p:nvPr>
            <p:ph type="title"/>
          </p:nvPr>
        </p:nvSpPr>
        <p:spPr>
          <a:xfrm>
            <a:off x="762000" y="-212725"/>
            <a:ext cx="3810001" cy="1949449"/>
          </a:xfrm>
        </p:spPr>
        <p:txBody>
          <a:bodyPr anchor="b">
            <a:normAutofit/>
          </a:bodyPr>
          <a:lstStyle/>
          <a:p>
            <a:r>
              <a:rPr lang="en-US" dirty="0"/>
              <a:t>Viewing Results</a:t>
            </a:r>
          </a:p>
        </p:txBody>
      </p:sp>
      <p:sp>
        <p:nvSpPr>
          <p:cNvPr id="3" name="Content Placeholder 2">
            <a:extLst>
              <a:ext uri="{FF2B5EF4-FFF2-40B4-BE49-F238E27FC236}">
                <a16:creationId xmlns:a16="http://schemas.microsoft.com/office/drawing/2014/main" id="{2657F745-A473-5E20-7A7A-F72CEEA73192}"/>
              </a:ext>
            </a:extLst>
          </p:cNvPr>
          <p:cNvSpPr>
            <a:spLocks noGrp="1"/>
          </p:cNvSpPr>
          <p:nvPr>
            <p:ph idx="1"/>
          </p:nvPr>
        </p:nvSpPr>
        <p:spPr>
          <a:xfrm>
            <a:off x="509752" y="1904999"/>
            <a:ext cx="4824724" cy="4195998"/>
          </a:xfrm>
        </p:spPr>
        <p:txBody>
          <a:bodyPr>
            <a:normAutofit/>
          </a:bodyPr>
          <a:lstStyle/>
          <a:p>
            <a:pPr marL="0" indent="0">
              <a:buNone/>
            </a:pPr>
            <a:r>
              <a:rPr lang="en-US" sz="2200" dirty="0"/>
              <a:t>If your instructor has allowed students to view results, you can see the questions you missed or failed to answer on assignments, as well as the correct answer and study resources.</a:t>
            </a:r>
          </a:p>
          <a:p>
            <a:pPr marL="0" indent="0">
              <a:buNone/>
            </a:pPr>
            <a:endParaRPr lang="en-US" sz="2200" dirty="0"/>
          </a:p>
          <a:p>
            <a:pPr marL="0" indent="0">
              <a:buNone/>
            </a:pPr>
            <a:r>
              <a:rPr lang="en-US" sz="2200" dirty="0"/>
              <a:t>Otherwise, you’ll just see a percent right/wrong.</a:t>
            </a:r>
          </a:p>
          <a:p>
            <a:endParaRPr lang="en-US" sz="2200" dirty="0"/>
          </a:p>
        </p:txBody>
      </p:sp>
      <p:pic>
        <p:nvPicPr>
          <p:cNvPr id="5" name="Picture 4" descr="Screenshot of incorrect quiz answer with Teaching Points.">
            <a:extLst>
              <a:ext uri="{FF2B5EF4-FFF2-40B4-BE49-F238E27FC236}">
                <a16:creationId xmlns:a16="http://schemas.microsoft.com/office/drawing/2014/main" id="{37960923-3C59-606F-05A0-ACCD61E9FC04}"/>
              </a:ext>
            </a:extLst>
          </p:cNvPr>
          <p:cNvPicPr>
            <a:picLocks noChangeAspect="1"/>
          </p:cNvPicPr>
          <p:nvPr/>
        </p:nvPicPr>
        <p:blipFill>
          <a:blip r:embed="rId2"/>
          <a:srcRect l="1971" r="1238" b="-3"/>
          <a:stretch>
            <a:fillRect/>
          </a:stretch>
        </p:blipFill>
        <p:spPr>
          <a:xfrm>
            <a:off x="5334476" y="762001"/>
            <a:ext cx="6095524" cy="4707593"/>
          </a:xfrm>
          <a:custGeom>
            <a:avLst/>
            <a:gdLst/>
            <a:ahLst/>
            <a:cxnLst/>
            <a:rect l="l" t="t" r="r" b="b"/>
            <a:pathLst>
              <a:path w="6095524" h="4707593">
                <a:moveTo>
                  <a:pt x="0" y="0"/>
                </a:moveTo>
                <a:lnTo>
                  <a:pt x="6095524" y="0"/>
                </a:lnTo>
                <a:lnTo>
                  <a:pt x="6095524" y="3296937"/>
                </a:lnTo>
                <a:lnTo>
                  <a:pt x="6095524" y="3518571"/>
                </a:lnTo>
                <a:lnTo>
                  <a:pt x="6061052" y="3534000"/>
                </a:lnTo>
                <a:cubicBezTo>
                  <a:pt x="6054332" y="3536785"/>
                  <a:pt x="6046938" y="3538321"/>
                  <a:pt x="6040890" y="3542065"/>
                </a:cubicBezTo>
                <a:cubicBezTo>
                  <a:pt x="6013044" y="3559156"/>
                  <a:pt x="5986064" y="3577591"/>
                  <a:pt x="5957836" y="3594010"/>
                </a:cubicBezTo>
                <a:cubicBezTo>
                  <a:pt x="5928744" y="3611004"/>
                  <a:pt x="5902724" y="3631071"/>
                  <a:pt x="5882656" y="3658244"/>
                </a:cubicBezTo>
                <a:cubicBezTo>
                  <a:pt x="5864029" y="3683496"/>
                  <a:pt x="5845978" y="3709131"/>
                  <a:pt x="5827448" y="3734479"/>
                </a:cubicBezTo>
                <a:cubicBezTo>
                  <a:pt x="5822743" y="3740912"/>
                  <a:pt x="5818422" y="3748498"/>
                  <a:pt x="5811989" y="3752627"/>
                </a:cubicBezTo>
                <a:cubicBezTo>
                  <a:pt x="5798643" y="3761268"/>
                  <a:pt x="5784048" y="3768277"/>
                  <a:pt x="5769742" y="3775382"/>
                </a:cubicBezTo>
                <a:cubicBezTo>
                  <a:pt x="5757452" y="3781431"/>
                  <a:pt x="5744394" y="3785943"/>
                  <a:pt x="5732393" y="3792472"/>
                </a:cubicBezTo>
                <a:cubicBezTo>
                  <a:pt x="5722792" y="3797658"/>
                  <a:pt x="5714246" y="3804859"/>
                  <a:pt x="5705316" y="3811388"/>
                </a:cubicBezTo>
                <a:cubicBezTo>
                  <a:pt x="5697539" y="3817052"/>
                  <a:pt x="5688994" y="3821949"/>
                  <a:pt x="5682465" y="3828767"/>
                </a:cubicBezTo>
                <a:cubicBezTo>
                  <a:pt x="5666526" y="3845281"/>
                  <a:pt x="5650491" y="3861508"/>
                  <a:pt x="5630712" y="3873702"/>
                </a:cubicBezTo>
                <a:cubicBezTo>
                  <a:pt x="5611221" y="3885799"/>
                  <a:pt x="5592786" y="3899338"/>
                  <a:pt x="5573392" y="3911628"/>
                </a:cubicBezTo>
                <a:cubicBezTo>
                  <a:pt x="5554380" y="3923630"/>
                  <a:pt x="5537194" y="3936783"/>
                  <a:pt x="5527304" y="3958099"/>
                </a:cubicBezTo>
                <a:cubicBezTo>
                  <a:pt x="5522888" y="3967508"/>
                  <a:pt x="5516646" y="3977782"/>
                  <a:pt x="5508293" y="3983255"/>
                </a:cubicBezTo>
                <a:cubicBezTo>
                  <a:pt x="5496387" y="3991032"/>
                  <a:pt x="5481313" y="3993817"/>
                  <a:pt x="5468350" y="4000442"/>
                </a:cubicBezTo>
                <a:cubicBezTo>
                  <a:pt x="5453084" y="4008219"/>
                  <a:pt x="5435418" y="4014940"/>
                  <a:pt x="5425048" y="4027326"/>
                </a:cubicBezTo>
                <a:cubicBezTo>
                  <a:pt x="5415830" y="4038368"/>
                  <a:pt x="5406517" y="4047009"/>
                  <a:pt x="5394322" y="4054018"/>
                </a:cubicBezTo>
                <a:cubicBezTo>
                  <a:pt x="5385778" y="4058915"/>
                  <a:pt x="5379441" y="4067844"/>
                  <a:pt x="5370608" y="4071877"/>
                </a:cubicBezTo>
                <a:cubicBezTo>
                  <a:pt x="5358990" y="4077254"/>
                  <a:pt x="5347276" y="4081479"/>
                  <a:pt x="5337098" y="4089832"/>
                </a:cubicBezTo>
                <a:cubicBezTo>
                  <a:pt x="5326536" y="4098473"/>
                  <a:pt x="5314535" y="4105290"/>
                  <a:pt x="5303493" y="4113356"/>
                </a:cubicBezTo>
                <a:cubicBezTo>
                  <a:pt x="5297636" y="4117676"/>
                  <a:pt x="5292835" y="4123341"/>
                  <a:pt x="5287171" y="4127854"/>
                </a:cubicBezTo>
                <a:cubicBezTo>
                  <a:pt x="5276801" y="4136111"/>
                  <a:pt x="5266239" y="4144176"/>
                  <a:pt x="5255581" y="4151953"/>
                </a:cubicBezTo>
                <a:cubicBezTo>
                  <a:pt x="5244924" y="4159731"/>
                  <a:pt x="5234746" y="4168756"/>
                  <a:pt x="5223032" y="4174421"/>
                </a:cubicBezTo>
                <a:cubicBezTo>
                  <a:pt x="5203062" y="4184023"/>
                  <a:pt x="5181266" y="4189784"/>
                  <a:pt x="5161870" y="4200153"/>
                </a:cubicBezTo>
                <a:cubicBezTo>
                  <a:pt x="5142188" y="4210714"/>
                  <a:pt x="5123656" y="4223965"/>
                  <a:pt x="5106182" y="4237983"/>
                </a:cubicBezTo>
                <a:cubicBezTo>
                  <a:pt x="5092356" y="4249025"/>
                  <a:pt x="5079394" y="4259971"/>
                  <a:pt x="5062014" y="4265635"/>
                </a:cubicBezTo>
                <a:cubicBezTo>
                  <a:pt x="5052317" y="4268804"/>
                  <a:pt x="5042140" y="4275717"/>
                  <a:pt x="5036282" y="4283783"/>
                </a:cubicBezTo>
                <a:cubicBezTo>
                  <a:pt x="5023608" y="4301353"/>
                  <a:pt x="5007382" y="4313739"/>
                  <a:pt x="4989043" y="4324301"/>
                </a:cubicBezTo>
                <a:cubicBezTo>
                  <a:pt x="4964559" y="4338511"/>
                  <a:pt x="4940363" y="4353009"/>
                  <a:pt x="4915783" y="4366931"/>
                </a:cubicBezTo>
                <a:cubicBezTo>
                  <a:pt x="4901286" y="4375189"/>
                  <a:pt x="4886884" y="4383926"/>
                  <a:pt x="4871520" y="4389975"/>
                </a:cubicBezTo>
                <a:cubicBezTo>
                  <a:pt x="4840124" y="4402457"/>
                  <a:pt x="4807959" y="4413114"/>
                  <a:pt x="4776274" y="4424733"/>
                </a:cubicBezTo>
                <a:cubicBezTo>
                  <a:pt x="4765904" y="4428477"/>
                  <a:pt x="4756110" y="4433854"/>
                  <a:pt x="4745548" y="4437119"/>
                </a:cubicBezTo>
                <a:cubicBezTo>
                  <a:pt x="4734122" y="4440671"/>
                  <a:pt x="4721834" y="4441727"/>
                  <a:pt x="4710408" y="4445280"/>
                </a:cubicBezTo>
                <a:cubicBezTo>
                  <a:pt x="4691396" y="4451136"/>
                  <a:pt x="4672961" y="4458626"/>
                  <a:pt x="4653950" y="4464579"/>
                </a:cubicBezTo>
                <a:cubicBezTo>
                  <a:pt x="4617272" y="4476005"/>
                  <a:pt x="4580498" y="4486951"/>
                  <a:pt x="4543725" y="4497800"/>
                </a:cubicBezTo>
                <a:cubicBezTo>
                  <a:pt x="4535852" y="4500105"/>
                  <a:pt x="4527306" y="4500393"/>
                  <a:pt x="4519530" y="4502889"/>
                </a:cubicBezTo>
                <a:cubicBezTo>
                  <a:pt x="4498886" y="4509610"/>
                  <a:pt x="4478338" y="4516907"/>
                  <a:pt x="4457887" y="4524300"/>
                </a:cubicBezTo>
                <a:cubicBezTo>
                  <a:pt x="4445502" y="4528813"/>
                  <a:pt x="4433403" y="4534382"/>
                  <a:pt x="4420922" y="4538702"/>
                </a:cubicBezTo>
                <a:cubicBezTo>
                  <a:pt x="4410936" y="4542159"/>
                  <a:pt x="4400662" y="4544847"/>
                  <a:pt x="4390292" y="4546960"/>
                </a:cubicBezTo>
                <a:cubicBezTo>
                  <a:pt x="4381363" y="4548785"/>
                  <a:pt x="4372050" y="4548592"/>
                  <a:pt x="4363216" y="4550801"/>
                </a:cubicBezTo>
                <a:cubicBezTo>
                  <a:pt x="4339308" y="4556753"/>
                  <a:pt x="4315689" y="4563475"/>
                  <a:pt x="4291973" y="4569811"/>
                </a:cubicBezTo>
                <a:cubicBezTo>
                  <a:pt x="4282468" y="4572308"/>
                  <a:pt x="4272770" y="4574133"/>
                  <a:pt x="4263552" y="4577301"/>
                </a:cubicBezTo>
                <a:cubicBezTo>
                  <a:pt x="4238876" y="4585654"/>
                  <a:pt x="4214585" y="4595159"/>
                  <a:pt x="4189813" y="4603033"/>
                </a:cubicBezTo>
                <a:cubicBezTo>
                  <a:pt x="4169266" y="4609562"/>
                  <a:pt x="4148142" y="4614266"/>
                  <a:pt x="4127306" y="4620027"/>
                </a:cubicBezTo>
                <a:cubicBezTo>
                  <a:pt x="4118473" y="4622524"/>
                  <a:pt x="4110024" y="4626077"/>
                  <a:pt x="4101192" y="4628188"/>
                </a:cubicBezTo>
                <a:cubicBezTo>
                  <a:pt x="4081412" y="4632990"/>
                  <a:pt x="4061345" y="4637022"/>
                  <a:pt x="4041470" y="4641823"/>
                </a:cubicBezTo>
                <a:cubicBezTo>
                  <a:pt x="4030139" y="4644607"/>
                  <a:pt x="4019194" y="4649600"/>
                  <a:pt x="4007672" y="4651425"/>
                </a:cubicBezTo>
                <a:cubicBezTo>
                  <a:pt x="3980308" y="4655745"/>
                  <a:pt x="3952752" y="4658817"/>
                  <a:pt x="3925195" y="4662274"/>
                </a:cubicBezTo>
                <a:cubicBezTo>
                  <a:pt x="3896776" y="4665826"/>
                  <a:pt x="3868451" y="4669571"/>
                  <a:pt x="3840029" y="4672739"/>
                </a:cubicBezTo>
                <a:cubicBezTo>
                  <a:pt x="3824475" y="4674372"/>
                  <a:pt x="3808824" y="4674660"/>
                  <a:pt x="3793270" y="4676196"/>
                </a:cubicBezTo>
                <a:cubicBezTo>
                  <a:pt x="3779636" y="4677541"/>
                  <a:pt x="3766098" y="4680037"/>
                  <a:pt x="3752464" y="4681670"/>
                </a:cubicBezTo>
                <a:cubicBezTo>
                  <a:pt x="3740654" y="4683013"/>
                  <a:pt x="3728748" y="4683781"/>
                  <a:pt x="3716938" y="4685126"/>
                </a:cubicBezTo>
                <a:cubicBezTo>
                  <a:pt x="3698024" y="4687334"/>
                  <a:pt x="3679204" y="4689831"/>
                  <a:pt x="3660386" y="4692135"/>
                </a:cubicBezTo>
                <a:cubicBezTo>
                  <a:pt x="3652513" y="4692999"/>
                  <a:pt x="3644255" y="4695399"/>
                  <a:pt x="3636862" y="4693960"/>
                </a:cubicBezTo>
                <a:cubicBezTo>
                  <a:pt x="3618235" y="4690310"/>
                  <a:pt x="3599896" y="4691367"/>
                  <a:pt x="3581365" y="4693863"/>
                </a:cubicBezTo>
                <a:cubicBezTo>
                  <a:pt x="3575028" y="4694728"/>
                  <a:pt x="3568211" y="4694535"/>
                  <a:pt x="3562066" y="4692903"/>
                </a:cubicBezTo>
                <a:cubicBezTo>
                  <a:pt x="3549488" y="4689638"/>
                  <a:pt x="3537294" y="4685029"/>
                  <a:pt x="3524908" y="4680997"/>
                </a:cubicBezTo>
                <a:cubicBezTo>
                  <a:pt x="3523563" y="4680517"/>
                  <a:pt x="3521931" y="4680421"/>
                  <a:pt x="3520492" y="4680133"/>
                </a:cubicBezTo>
                <a:cubicBezTo>
                  <a:pt x="3512330" y="4678500"/>
                  <a:pt x="3504266" y="4676868"/>
                  <a:pt x="3496103" y="4675428"/>
                </a:cubicBezTo>
                <a:cubicBezTo>
                  <a:pt x="3491687" y="4674660"/>
                  <a:pt x="3487174" y="4674564"/>
                  <a:pt x="3482757" y="4673892"/>
                </a:cubicBezTo>
                <a:cubicBezTo>
                  <a:pt x="3465667" y="4671203"/>
                  <a:pt x="3446848" y="4675716"/>
                  <a:pt x="3432061" y="4664099"/>
                </a:cubicBezTo>
                <a:cubicBezTo>
                  <a:pt x="3422460" y="4656609"/>
                  <a:pt x="3413146" y="4658338"/>
                  <a:pt x="3402873" y="4659490"/>
                </a:cubicBezTo>
                <a:cubicBezTo>
                  <a:pt x="3395096" y="4660354"/>
                  <a:pt x="3387126" y="4660065"/>
                  <a:pt x="3379253" y="4660162"/>
                </a:cubicBezTo>
                <a:cubicBezTo>
                  <a:pt x="3365427" y="4660449"/>
                  <a:pt x="3351601" y="4660546"/>
                  <a:pt x="3337774" y="4661026"/>
                </a:cubicBezTo>
                <a:cubicBezTo>
                  <a:pt x="3333357" y="4661218"/>
                  <a:pt x="3328846" y="4663619"/>
                  <a:pt x="3324524" y="4663235"/>
                </a:cubicBezTo>
                <a:cubicBezTo>
                  <a:pt x="3304553" y="4661410"/>
                  <a:pt x="3284582" y="4658529"/>
                  <a:pt x="3264610" y="4656897"/>
                </a:cubicBezTo>
                <a:cubicBezTo>
                  <a:pt x="3253281" y="4655938"/>
                  <a:pt x="3241663" y="4657761"/>
                  <a:pt x="3230429" y="4656417"/>
                </a:cubicBezTo>
                <a:cubicBezTo>
                  <a:pt x="3217468" y="4654881"/>
                  <a:pt x="3204794" y="4650945"/>
                  <a:pt x="3191927" y="4648544"/>
                </a:cubicBezTo>
                <a:cubicBezTo>
                  <a:pt x="3188375" y="4647872"/>
                  <a:pt x="3184438" y="4648736"/>
                  <a:pt x="3180694" y="4648928"/>
                </a:cubicBezTo>
                <a:cubicBezTo>
                  <a:pt x="3176469" y="4649120"/>
                  <a:pt x="3172340" y="4649504"/>
                  <a:pt x="3168116" y="4649600"/>
                </a:cubicBezTo>
                <a:cubicBezTo>
                  <a:pt x="3155249" y="4649793"/>
                  <a:pt x="3142384" y="4649504"/>
                  <a:pt x="3129517" y="4650177"/>
                </a:cubicBezTo>
                <a:cubicBezTo>
                  <a:pt x="3121644" y="4650561"/>
                  <a:pt x="3113388" y="4654497"/>
                  <a:pt x="3106089" y="4653057"/>
                </a:cubicBezTo>
                <a:cubicBezTo>
                  <a:pt x="3091208" y="4650272"/>
                  <a:pt x="3076325" y="4656513"/>
                  <a:pt x="3061444" y="4651329"/>
                </a:cubicBezTo>
                <a:cubicBezTo>
                  <a:pt x="3056834" y="4649793"/>
                  <a:pt x="3050497" y="4653633"/>
                  <a:pt x="3044928" y="4653825"/>
                </a:cubicBezTo>
                <a:cubicBezTo>
                  <a:pt x="3031006" y="4654305"/>
                  <a:pt x="3017084" y="4654209"/>
                  <a:pt x="3003162" y="4654113"/>
                </a:cubicBezTo>
                <a:cubicBezTo>
                  <a:pt x="2990680" y="4654017"/>
                  <a:pt x="2977717" y="4655361"/>
                  <a:pt x="2965716" y="4652673"/>
                </a:cubicBezTo>
                <a:cubicBezTo>
                  <a:pt x="2953137" y="4649793"/>
                  <a:pt x="2941808" y="4650177"/>
                  <a:pt x="2929614" y="4653441"/>
                </a:cubicBezTo>
                <a:cubicBezTo>
                  <a:pt x="2921260" y="4655649"/>
                  <a:pt x="2912427" y="4655938"/>
                  <a:pt x="2903786" y="4656609"/>
                </a:cubicBezTo>
                <a:cubicBezTo>
                  <a:pt x="2894473" y="4657377"/>
                  <a:pt x="2884199" y="4655361"/>
                  <a:pt x="2875750" y="4658529"/>
                </a:cubicBezTo>
                <a:cubicBezTo>
                  <a:pt x="2850593" y="4667939"/>
                  <a:pt x="2824765" y="4669955"/>
                  <a:pt x="2798458" y="4669955"/>
                </a:cubicBezTo>
                <a:cubicBezTo>
                  <a:pt x="2793656" y="4669955"/>
                  <a:pt x="2788759" y="4668612"/>
                  <a:pt x="2784152" y="4667171"/>
                </a:cubicBezTo>
                <a:cubicBezTo>
                  <a:pt x="2757266" y="4658529"/>
                  <a:pt x="2730286" y="4659297"/>
                  <a:pt x="2702922" y="4664578"/>
                </a:cubicBezTo>
                <a:cubicBezTo>
                  <a:pt x="2697257" y="4665731"/>
                  <a:pt x="2690921" y="4665923"/>
                  <a:pt x="2685256" y="4664771"/>
                </a:cubicBezTo>
                <a:cubicBezTo>
                  <a:pt x="2669317" y="4661410"/>
                  <a:pt x="2653858" y="4655841"/>
                  <a:pt x="2637824" y="4653441"/>
                </a:cubicBezTo>
                <a:cubicBezTo>
                  <a:pt x="2611324" y="4649504"/>
                  <a:pt x="2588377" y="4662754"/>
                  <a:pt x="2564661" y="4671396"/>
                </a:cubicBezTo>
                <a:cubicBezTo>
                  <a:pt x="2542097" y="4679557"/>
                  <a:pt x="2522894" y="4697992"/>
                  <a:pt x="2496201" y="4693863"/>
                </a:cubicBezTo>
                <a:cubicBezTo>
                  <a:pt x="2493514" y="4693479"/>
                  <a:pt x="2490537" y="4696071"/>
                  <a:pt x="2487560" y="4696744"/>
                </a:cubicBezTo>
                <a:cubicBezTo>
                  <a:pt x="2479399" y="4698568"/>
                  <a:pt x="2471238" y="4700776"/>
                  <a:pt x="2462980" y="4701641"/>
                </a:cubicBezTo>
                <a:cubicBezTo>
                  <a:pt x="2452899" y="4702793"/>
                  <a:pt x="2442625" y="4702409"/>
                  <a:pt x="2432544" y="4703369"/>
                </a:cubicBezTo>
                <a:cubicBezTo>
                  <a:pt x="2419581" y="4704521"/>
                  <a:pt x="2406812" y="4707593"/>
                  <a:pt x="2393945" y="4707593"/>
                </a:cubicBezTo>
                <a:cubicBezTo>
                  <a:pt x="2383575" y="4707593"/>
                  <a:pt x="2373302" y="4704041"/>
                  <a:pt x="2363029" y="4702312"/>
                </a:cubicBezTo>
                <a:cubicBezTo>
                  <a:pt x="2348530" y="4699912"/>
                  <a:pt x="2332591" y="4700584"/>
                  <a:pt x="2319821" y="4694439"/>
                </a:cubicBezTo>
                <a:cubicBezTo>
                  <a:pt x="2306188" y="4687910"/>
                  <a:pt x="2293225" y="4684934"/>
                  <a:pt x="2279111" y="4686950"/>
                </a:cubicBezTo>
                <a:cubicBezTo>
                  <a:pt x="2274406" y="4687622"/>
                  <a:pt x="2268357" y="4691655"/>
                  <a:pt x="2266245" y="4695783"/>
                </a:cubicBezTo>
                <a:cubicBezTo>
                  <a:pt x="2261540" y="4705001"/>
                  <a:pt x="2255108" y="4706634"/>
                  <a:pt x="2246370" y="4703464"/>
                </a:cubicBezTo>
                <a:cubicBezTo>
                  <a:pt x="2238785" y="4700776"/>
                  <a:pt x="2229471" y="4699432"/>
                  <a:pt x="2224287" y="4694247"/>
                </a:cubicBezTo>
                <a:cubicBezTo>
                  <a:pt x="2209596" y="4679557"/>
                  <a:pt x="2190873" y="4679077"/>
                  <a:pt x="2172630" y="4675141"/>
                </a:cubicBezTo>
                <a:cubicBezTo>
                  <a:pt x="2161494" y="4672739"/>
                  <a:pt x="2151123" y="4672644"/>
                  <a:pt x="2139985" y="4674276"/>
                </a:cubicBezTo>
                <a:cubicBezTo>
                  <a:pt x="2115790" y="4677925"/>
                  <a:pt x="2092266" y="4672739"/>
                  <a:pt x="2069030" y="4666115"/>
                </a:cubicBezTo>
                <a:cubicBezTo>
                  <a:pt x="2053667" y="4661698"/>
                  <a:pt x="2037921" y="4659010"/>
                  <a:pt x="2022655" y="4654497"/>
                </a:cubicBezTo>
                <a:cubicBezTo>
                  <a:pt x="2011229" y="4651041"/>
                  <a:pt x="1999804" y="4646912"/>
                  <a:pt x="1989339" y="4641343"/>
                </a:cubicBezTo>
                <a:cubicBezTo>
                  <a:pt x="1974167" y="4633181"/>
                  <a:pt x="1960918" y="4620891"/>
                  <a:pt x="1941618" y="4624156"/>
                </a:cubicBezTo>
                <a:cubicBezTo>
                  <a:pt x="1924623" y="4627036"/>
                  <a:pt x="1909262" y="4620988"/>
                  <a:pt x="1893707" y="4615227"/>
                </a:cubicBezTo>
                <a:cubicBezTo>
                  <a:pt x="1882281" y="4611002"/>
                  <a:pt x="1870857" y="4606681"/>
                  <a:pt x="1859045" y="4603993"/>
                </a:cubicBezTo>
                <a:cubicBezTo>
                  <a:pt x="1845027" y="4600824"/>
                  <a:pt x="1829184" y="4602169"/>
                  <a:pt x="1816702" y="4596311"/>
                </a:cubicBezTo>
                <a:cubicBezTo>
                  <a:pt x="1803644" y="4590166"/>
                  <a:pt x="1792795" y="4594295"/>
                  <a:pt x="1781177" y="4596024"/>
                </a:cubicBezTo>
                <a:cubicBezTo>
                  <a:pt x="1762646" y="4598712"/>
                  <a:pt x="1744210" y="4603705"/>
                  <a:pt x="1725488" y="4597368"/>
                </a:cubicBezTo>
                <a:cubicBezTo>
                  <a:pt x="1702733" y="4589687"/>
                  <a:pt x="1680169" y="4581430"/>
                  <a:pt x="1657318" y="4574133"/>
                </a:cubicBezTo>
                <a:cubicBezTo>
                  <a:pt x="1648483" y="4571347"/>
                  <a:pt x="1638980" y="4570195"/>
                  <a:pt x="1629761" y="4568947"/>
                </a:cubicBezTo>
                <a:cubicBezTo>
                  <a:pt x="1621025" y="4567891"/>
                  <a:pt x="1610559" y="4570579"/>
                  <a:pt x="1603837" y="4566547"/>
                </a:cubicBezTo>
                <a:cubicBezTo>
                  <a:pt x="1586554" y="4556178"/>
                  <a:pt x="1568792" y="4551089"/>
                  <a:pt x="1548820" y="4551089"/>
                </a:cubicBezTo>
                <a:cubicBezTo>
                  <a:pt x="1541330" y="4551089"/>
                  <a:pt x="1534033" y="4546768"/>
                  <a:pt x="1526449" y="4545999"/>
                </a:cubicBezTo>
                <a:cubicBezTo>
                  <a:pt x="1516078" y="4545040"/>
                  <a:pt x="1504172" y="4542447"/>
                  <a:pt x="1495147" y="4546096"/>
                </a:cubicBezTo>
                <a:cubicBezTo>
                  <a:pt x="1473928" y="4554737"/>
                  <a:pt x="1456742" y="4547536"/>
                  <a:pt x="1438211" y="4538991"/>
                </a:cubicBezTo>
                <a:cubicBezTo>
                  <a:pt x="1419967" y="4530541"/>
                  <a:pt x="1400764" y="4523821"/>
                  <a:pt x="1381370" y="4518251"/>
                </a:cubicBezTo>
                <a:cubicBezTo>
                  <a:pt x="1374073" y="4516235"/>
                  <a:pt x="1365336" y="4519596"/>
                  <a:pt x="1357270" y="4520267"/>
                </a:cubicBezTo>
                <a:cubicBezTo>
                  <a:pt x="1354389" y="4520460"/>
                  <a:pt x="1351220" y="4520748"/>
                  <a:pt x="1348629" y="4519788"/>
                </a:cubicBezTo>
                <a:cubicBezTo>
                  <a:pt x="1323569" y="4510570"/>
                  <a:pt x="1298124" y="4503561"/>
                  <a:pt x="1270953" y="4508361"/>
                </a:cubicBezTo>
                <a:cubicBezTo>
                  <a:pt x="1268457" y="4508842"/>
                  <a:pt x="1265672" y="4507786"/>
                  <a:pt x="1263175" y="4507114"/>
                </a:cubicBezTo>
                <a:cubicBezTo>
                  <a:pt x="1250981" y="4503657"/>
                  <a:pt x="1239075" y="4498184"/>
                  <a:pt x="1226690" y="4496936"/>
                </a:cubicBezTo>
                <a:cubicBezTo>
                  <a:pt x="1196157" y="4493864"/>
                  <a:pt x="1165433" y="4492615"/>
                  <a:pt x="1134706" y="4490599"/>
                </a:cubicBezTo>
                <a:cubicBezTo>
                  <a:pt x="1132786" y="4490503"/>
                  <a:pt x="1130770" y="4490503"/>
                  <a:pt x="1129042" y="4489831"/>
                </a:cubicBezTo>
                <a:cubicBezTo>
                  <a:pt x="1117712" y="4485702"/>
                  <a:pt x="1107823" y="4487047"/>
                  <a:pt x="1098220" y="4494919"/>
                </a:cubicBezTo>
                <a:cubicBezTo>
                  <a:pt x="1093996" y="4498376"/>
                  <a:pt x="1088235" y="4500200"/>
                  <a:pt x="1082955" y="4502121"/>
                </a:cubicBezTo>
                <a:cubicBezTo>
                  <a:pt x="1075177" y="4505002"/>
                  <a:pt x="1067208" y="4507786"/>
                  <a:pt x="1059143" y="4509610"/>
                </a:cubicBezTo>
                <a:cubicBezTo>
                  <a:pt x="1051173" y="4511338"/>
                  <a:pt x="1042628" y="4513738"/>
                  <a:pt x="1034947" y="4512395"/>
                </a:cubicBezTo>
                <a:cubicBezTo>
                  <a:pt x="1021121" y="4509994"/>
                  <a:pt x="1007966" y="4504618"/>
                  <a:pt x="994332" y="4501064"/>
                </a:cubicBezTo>
                <a:cubicBezTo>
                  <a:pt x="989628" y="4499816"/>
                  <a:pt x="984442" y="4500009"/>
                  <a:pt x="979546" y="4499912"/>
                </a:cubicBezTo>
                <a:cubicBezTo>
                  <a:pt x="968312" y="4499625"/>
                  <a:pt x="956790" y="4502409"/>
                  <a:pt x="946613" y="4494440"/>
                </a:cubicBezTo>
                <a:cubicBezTo>
                  <a:pt x="937204" y="4486951"/>
                  <a:pt x="927697" y="4489158"/>
                  <a:pt x="917808" y="4494824"/>
                </a:cubicBezTo>
                <a:cubicBezTo>
                  <a:pt x="910703" y="4498857"/>
                  <a:pt x="902639" y="4502025"/>
                  <a:pt x="894669" y="4503561"/>
                </a:cubicBezTo>
                <a:cubicBezTo>
                  <a:pt x="883723" y="4505673"/>
                  <a:pt x="872873" y="4506538"/>
                  <a:pt x="861063" y="4505289"/>
                </a:cubicBezTo>
                <a:cubicBezTo>
                  <a:pt x="852710" y="4504425"/>
                  <a:pt x="845892" y="4504041"/>
                  <a:pt x="839363" y="4498952"/>
                </a:cubicBezTo>
                <a:cubicBezTo>
                  <a:pt x="838308" y="4498184"/>
                  <a:pt x="836388" y="4497992"/>
                  <a:pt x="834947" y="4498089"/>
                </a:cubicBezTo>
                <a:cubicBezTo>
                  <a:pt x="816032" y="4499721"/>
                  <a:pt x="797309" y="4498857"/>
                  <a:pt x="778202" y="4497704"/>
                </a:cubicBezTo>
                <a:cubicBezTo>
                  <a:pt x="753911" y="4496168"/>
                  <a:pt x="728370" y="4500680"/>
                  <a:pt x="707343" y="4516811"/>
                </a:cubicBezTo>
                <a:cubicBezTo>
                  <a:pt x="704271" y="4519212"/>
                  <a:pt x="699662" y="4520267"/>
                  <a:pt x="695629" y="4520844"/>
                </a:cubicBezTo>
                <a:cubicBezTo>
                  <a:pt x="676618" y="4523340"/>
                  <a:pt x="657511" y="4525069"/>
                  <a:pt x="638500" y="4527853"/>
                </a:cubicBezTo>
                <a:cubicBezTo>
                  <a:pt x="628130" y="4529389"/>
                  <a:pt x="617280" y="4530734"/>
                  <a:pt x="607872" y="4534958"/>
                </a:cubicBezTo>
                <a:cubicBezTo>
                  <a:pt x="598655" y="4539086"/>
                  <a:pt x="591260" y="4543983"/>
                  <a:pt x="585788" y="4535342"/>
                </a:cubicBezTo>
                <a:cubicBezTo>
                  <a:pt x="575995" y="4539951"/>
                  <a:pt x="567448" y="4543792"/>
                  <a:pt x="559097" y="4547920"/>
                </a:cubicBezTo>
                <a:cubicBezTo>
                  <a:pt x="556023" y="4549456"/>
                  <a:pt x="553431" y="4551953"/>
                  <a:pt x="550358" y="4553393"/>
                </a:cubicBezTo>
                <a:cubicBezTo>
                  <a:pt x="547093" y="4554930"/>
                  <a:pt x="543445" y="4555889"/>
                  <a:pt x="539893" y="4556657"/>
                </a:cubicBezTo>
                <a:cubicBezTo>
                  <a:pt x="524050" y="4560114"/>
                  <a:pt x="508207" y="4563282"/>
                  <a:pt x="492462" y="4567027"/>
                </a:cubicBezTo>
                <a:cubicBezTo>
                  <a:pt x="489388" y="4567795"/>
                  <a:pt x="486796" y="4570868"/>
                  <a:pt x="484011" y="4572884"/>
                </a:cubicBezTo>
                <a:cubicBezTo>
                  <a:pt x="482187" y="4574228"/>
                  <a:pt x="480363" y="4576244"/>
                  <a:pt x="478346" y="4576533"/>
                </a:cubicBezTo>
                <a:cubicBezTo>
                  <a:pt x="462984" y="4578837"/>
                  <a:pt x="447718" y="4581526"/>
                  <a:pt x="432260" y="4582678"/>
                </a:cubicBezTo>
                <a:cubicBezTo>
                  <a:pt x="419298" y="4583637"/>
                  <a:pt x="406815" y="4583350"/>
                  <a:pt x="403455" y="4600056"/>
                </a:cubicBezTo>
                <a:cubicBezTo>
                  <a:pt x="402879" y="4602937"/>
                  <a:pt x="398750" y="4606010"/>
                  <a:pt x="395583" y="4607449"/>
                </a:cubicBezTo>
                <a:cubicBezTo>
                  <a:pt x="386557" y="4611578"/>
                  <a:pt x="376954" y="4614362"/>
                  <a:pt x="368025" y="4618587"/>
                </a:cubicBezTo>
                <a:cubicBezTo>
                  <a:pt x="338741" y="4632701"/>
                  <a:pt x="308113" y="4641631"/>
                  <a:pt x="275371" y="4639999"/>
                </a:cubicBezTo>
                <a:cubicBezTo>
                  <a:pt x="265194" y="4639519"/>
                  <a:pt x="255304" y="4634333"/>
                  <a:pt x="248871" y="4632413"/>
                </a:cubicBezTo>
                <a:cubicBezTo>
                  <a:pt x="230341" y="4639999"/>
                  <a:pt x="214786" y="4647296"/>
                  <a:pt x="198559" y="4652768"/>
                </a:cubicBezTo>
                <a:cubicBezTo>
                  <a:pt x="184253" y="4657665"/>
                  <a:pt x="169274" y="4660738"/>
                  <a:pt x="154583" y="4664290"/>
                </a:cubicBezTo>
                <a:cubicBezTo>
                  <a:pt x="149206" y="4665635"/>
                  <a:pt x="143734" y="4666403"/>
                  <a:pt x="138261" y="4667075"/>
                </a:cubicBezTo>
                <a:cubicBezTo>
                  <a:pt x="121171" y="4669187"/>
                  <a:pt x="103312" y="4664099"/>
                  <a:pt x="86606" y="4672164"/>
                </a:cubicBezTo>
                <a:cubicBezTo>
                  <a:pt x="77868" y="4676389"/>
                  <a:pt x="69226" y="4681477"/>
                  <a:pt x="60009" y="4683686"/>
                </a:cubicBezTo>
                <a:cubicBezTo>
                  <a:pt x="50120" y="4686086"/>
                  <a:pt x="40446" y="4689831"/>
                  <a:pt x="30568" y="4692507"/>
                </a:cubicBezTo>
                <a:lnTo>
                  <a:pt x="0" y="4694912"/>
                </a:lnTo>
                <a:lnTo>
                  <a:pt x="0" y="4338332"/>
                </a:lnTo>
                <a:close/>
              </a:path>
            </a:pathLst>
          </a:custGeom>
          <a:effectLst>
            <a:outerShdw blurRad="381000" dist="152400" dir="5400000" algn="t" rotWithShape="0">
              <a:prstClr val="black">
                <a:alpha val="10000"/>
              </a:prstClr>
            </a:outerShdw>
          </a:effectLst>
        </p:spPr>
      </p:pic>
      <p:sp>
        <p:nvSpPr>
          <p:cNvPr id="12" name="Freeform: Shape 11">
            <a:extLst>
              <a:ext uri="{FF2B5EF4-FFF2-40B4-BE49-F238E27FC236}">
                <a16:creationId xmlns:a16="http://schemas.microsoft.com/office/drawing/2014/main" id="{A027D562-8F7E-478A-942E-D959A950C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476"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48A28C56-2619-47F0-B448-9D145309B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476"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63582646"/>
      </p:ext>
    </p:extLst>
  </p:cSld>
  <p:clrMapOvr>
    <a:masterClrMapping/>
  </p:clrMapOvr>
</p:sld>
</file>

<file path=ppt/theme/theme1.xml><?xml version="1.0" encoding="utf-8"?>
<a:theme xmlns:a="http://schemas.openxmlformats.org/drawingml/2006/main" name="TornVTI">
  <a:themeElements>
    <a:clrScheme name="Custom 1">
      <a:dk1>
        <a:sysClr val="windowText" lastClr="000000"/>
      </a:dk1>
      <a:lt1>
        <a:sysClr val="window" lastClr="FFFFFF"/>
      </a:lt1>
      <a:dk2>
        <a:srgbClr val="131523"/>
      </a:dk2>
      <a:lt2>
        <a:srgbClr val="E7E6E6"/>
      </a:lt2>
      <a:accent1>
        <a:srgbClr val="3FB96C"/>
      </a:accent1>
      <a:accent2>
        <a:srgbClr val="699EFA"/>
      </a:accent2>
      <a:accent3>
        <a:srgbClr val="8039C1"/>
      </a:accent3>
      <a:accent4>
        <a:srgbClr val="D1971A"/>
      </a:accent4>
      <a:accent5>
        <a:srgbClr val="E62B59"/>
      </a:accent5>
      <a:accent6>
        <a:srgbClr val="9CA2AB"/>
      </a:accent6>
      <a:hlink>
        <a:srgbClr val="FFFFFF"/>
      </a:hlink>
      <a:folHlink>
        <a:srgbClr val="57618E"/>
      </a:folHlink>
    </a:clrScheme>
    <a:fontScheme name="Torn">
      <a:majorFont>
        <a:latin typeface="Verdana Pro Cond SemiBold"/>
        <a:ea typeface=""/>
        <a:cs typeface=""/>
      </a:majorFont>
      <a:minorFont>
        <a:latin typeface="Verdan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TotalTime>
  <Words>644</Words>
  <Application>Microsoft Office PowerPoint</Application>
  <PresentationFormat>Widescreen</PresentationFormat>
  <Paragraphs>68</Paragraphs>
  <Slides>14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Verdana Pro</vt:lpstr>
      <vt:lpstr>Verdana Pro Cond SemiBold</vt:lpstr>
      <vt:lpstr>Verdana Pro Light</vt:lpstr>
      <vt:lpstr>TornVTI</vt:lpstr>
      <vt:lpstr>StatPearls</vt:lpstr>
      <vt:lpstr>What is StatPearls?</vt:lpstr>
      <vt:lpstr>How do you get to StatPearls?</vt:lpstr>
      <vt:lpstr>Navigating StatPearls</vt:lpstr>
      <vt:lpstr>User Dash</vt:lpstr>
      <vt:lpstr>Take a Quiz</vt:lpstr>
      <vt:lpstr>Tips for Quizzes:  Click on the text to mark out options before selecting your answer.   For untimed quizzes, you may exit and resume, but timed quizzes will count time from start of the quiz and won’t allow you to resume once the time has run out.   </vt:lpstr>
      <vt:lpstr>Out of Time?</vt:lpstr>
      <vt:lpstr>Viewing Results</vt:lpstr>
      <vt:lpstr>Reading Assignments</vt:lpstr>
      <vt:lpstr>Creating a Quiz</vt:lpstr>
      <vt:lpstr>Quiz Options</vt:lpstr>
      <vt:lpstr>Track your progress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Marye, Rowan H.</dc:creator>
  <cp:lastModifiedBy>Marye, Rowan H.</cp:lastModifiedBy>
  <cp:revision>7</cp:revision>
  <dcterms:created xsi:type="dcterms:W3CDTF">2025-08-13T15:28:02Z</dcterms:created>
  <dcterms:modified xsi:type="dcterms:W3CDTF">2026-09-09T15:45:56Z</dcterms:modified>
</cp:coreProperties>
</file>