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3" r:id="rId1"/>
  </p:sldMasterIdLst>
  <p:notesMasterIdLst>
    <p:notesMasterId r:id="rId17"/>
  </p:notesMasterIdLst>
  <p:sldIdLst>
    <p:sldId id="256" r:id="rId2"/>
    <p:sldId id="286" r:id="rId3"/>
    <p:sldId id="287" r:id="rId4"/>
    <p:sldId id="289" r:id="rId5"/>
    <p:sldId id="288" r:id="rId6"/>
    <p:sldId id="269" r:id="rId7"/>
    <p:sldId id="282" r:id="rId8"/>
    <p:sldId id="283" r:id="rId9"/>
    <p:sldId id="284" r:id="rId10"/>
    <p:sldId id="280" r:id="rId11"/>
    <p:sldId id="281" r:id="rId12"/>
    <p:sldId id="279" r:id="rId13"/>
    <p:sldId id="285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A0CE271-B38A-499A-B4D9-8890F77AD07B}" type="datetimeFigureOut">
              <a:rPr lang="en-US"/>
              <a:pPr>
                <a:defRPr/>
              </a:pPr>
              <a:t>1/5/22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56ABFE2-A6FA-433F-B4CC-8B13C03D1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4542F4-80B6-44AF-A0FD-4AC5D4C6C17E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0BE5CC-7A45-4130-96FC-52A8012D7A2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AA6C06-6BA3-4116-8343-6EAEAEB501EE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E425F1-BC7C-4C3F-8D22-EC36F4C13304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30759-AF55-46D1-8E63-88D35FA8B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0C6F2-09B1-40CD-9C25-2D3C68D34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93CE4-ED17-491D-B284-8155FB56F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C21F-AEE6-454B-9A32-15C12F2D0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D75F9-05D1-4705-9319-DCCE94DDC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D668A-3B3A-449F-A840-87CF19157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7D1D5-A948-41B9-8B38-A460CEB87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56F9D-3BAD-4EB6-B654-BEEB4A8A5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42DD0-CD88-44C7-95C6-88C37D6C3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0D538-0790-40A5-ADFC-429F6BF11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11457-BED2-41EA-A943-201465F64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8F4BBEE-E0CC-4150-8289-3695C0383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4" r:id="rId2"/>
    <p:sldLayoutId id="2147483883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4" r:id="rId9"/>
    <p:sldLayoutId id="2147483880" r:id="rId10"/>
    <p:sldLayoutId id="21474838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wdool1@lsuhsc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8305800" cy="2514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Managing eProcurement Requisitions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38600"/>
            <a:ext cx="8305800" cy="106680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endParaRPr lang="en-US" sz="3600" b="1" dirty="0" smtClean="0">
              <a:solidFill>
                <a:schemeClr val="bg1"/>
              </a:solidFill>
              <a:latin typeface="AvantGarde Md BT" pitchFamily="34" charset="0"/>
            </a:endParaRPr>
          </a:p>
          <a:p>
            <a:pPr marR="0"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AvantGarde Md BT" pitchFamily="34" charset="0"/>
              </a:rPr>
              <a:t>LSU Health Sciences Center-Shv</a:t>
            </a:r>
            <a:endParaRPr lang="en-US" sz="4000" b="1" dirty="0" smtClean="0">
              <a:solidFill>
                <a:schemeClr val="bg1"/>
              </a:solidFill>
              <a:latin typeface="AvantGarde Md B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838200"/>
          </a:xfrm>
        </p:spPr>
        <p:txBody>
          <a:bodyPr/>
          <a:lstStyle/>
          <a:p>
            <a:endParaRPr lang="en-US" b="1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Cancel a Requisition</a:t>
            </a:r>
          </a:p>
          <a:p>
            <a:pPr lvl="3">
              <a:lnSpc>
                <a:spcPct val="90000"/>
              </a:lnSpc>
            </a:pPr>
            <a:r>
              <a:rPr lang="en-US" sz="31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A requisition can be canceled if it is determined that it is not needed once created.</a:t>
            </a:r>
          </a:p>
          <a:p>
            <a:pPr lvl="2">
              <a:lnSpc>
                <a:spcPct val="90000"/>
              </a:lnSpc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Cancel a Requisition Line</a:t>
            </a:r>
          </a:p>
          <a:p>
            <a:pPr lvl="3">
              <a:lnSpc>
                <a:spcPct val="90000"/>
              </a:lnSpc>
            </a:pPr>
            <a:r>
              <a:rPr lang="en-US" sz="31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Line items on a requisition can be canceled if they are no longer needed.</a:t>
            </a:r>
          </a:p>
          <a:p>
            <a:pPr lvl="2">
              <a:lnSpc>
                <a:spcPct val="90000"/>
              </a:lnSpc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Budget Ch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eck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Requisition</a:t>
            </a:r>
          </a:p>
          <a:p>
            <a:pPr marL="977900" lvl="3" indent="0">
              <a:lnSpc>
                <a:spcPct val="90000"/>
              </a:lnSpc>
              <a:buNone/>
            </a:pPr>
            <a:endParaRPr lang="en-US" sz="31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FB38B-E87C-4D72-86F9-D9CBC72E47C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86312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Conduct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Requisition Searches in eProcurement</a:t>
            </a:r>
          </a:p>
          <a:p>
            <a:pPr lvl="2">
              <a:lnSpc>
                <a:spcPct val="90000"/>
              </a:lnSpc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Inquire on a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</a:rPr>
              <a:t>ePro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Requisition</a:t>
            </a:r>
          </a:p>
          <a:p>
            <a:pPr lvl="3">
              <a:lnSpc>
                <a:spcPct val="90000"/>
              </a:lnSpc>
            </a:pPr>
            <a:r>
              <a:rPr lang="en-US" sz="3100" dirty="0" smtClean="0">
                <a:solidFill>
                  <a:schemeClr val="accent1">
                    <a:lumMod val="50000"/>
                  </a:schemeClr>
                </a:solidFill>
              </a:rPr>
              <a:t>A method to inquire on the status of a requisition to view the detailed information.</a:t>
            </a:r>
            <a:endParaRPr lang="en-US" sz="3100" dirty="0">
              <a:solidFill>
                <a:schemeClr val="accent1">
                  <a:lumMod val="50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Inquire on a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</a:rPr>
              <a:t>ePro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 Purchase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Order</a:t>
            </a:r>
          </a:p>
          <a:p>
            <a:pPr lvl="3">
              <a:lnSpc>
                <a:spcPct val="90000"/>
              </a:lnSpc>
            </a:pPr>
            <a:r>
              <a:rPr lang="en-US" sz="3100" dirty="0">
                <a:solidFill>
                  <a:schemeClr val="accent1">
                    <a:lumMod val="50000"/>
                  </a:schemeClr>
                </a:solidFill>
              </a:rPr>
              <a:t>A method to inquire on the status of a </a:t>
            </a:r>
            <a:r>
              <a:rPr lang="en-US" sz="3100" dirty="0" smtClean="0">
                <a:solidFill>
                  <a:schemeClr val="accent1">
                    <a:lumMod val="50000"/>
                  </a:schemeClr>
                </a:solidFill>
              </a:rPr>
              <a:t>PO </a:t>
            </a:r>
            <a:r>
              <a:rPr lang="en-US" sz="3100" dirty="0">
                <a:solidFill>
                  <a:schemeClr val="accent1">
                    <a:lumMod val="50000"/>
                  </a:schemeClr>
                </a:solidFill>
              </a:rPr>
              <a:t>to view the detailed information.</a:t>
            </a:r>
          </a:p>
          <a:p>
            <a:pPr lvl="3">
              <a:lnSpc>
                <a:spcPct val="90000"/>
              </a:lnSpc>
            </a:pPr>
            <a:endParaRPr lang="en-US" sz="3100" dirty="0">
              <a:solidFill>
                <a:schemeClr val="accent1">
                  <a:lumMod val="50000"/>
                </a:schemeClr>
              </a:solidFill>
            </a:endParaRPr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C21F-AEE6-454B-9A32-15C12F2D0BB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0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chemeClr val="accent3"/>
              </a:buClr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Inquire on Document Status</a:t>
            </a:r>
          </a:p>
          <a:p>
            <a:pPr lvl="2">
              <a:buClr>
                <a:schemeClr val="accent3"/>
              </a:buClr>
            </a:pPr>
            <a:r>
              <a:rPr lang="en-US" sz="33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A convenient way to view </a:t>
            </a:r>
            <a:r>
              <a:rPr lang="en-US" sz="3300" dirty="0">
                <a:solidFill>
                  <a:schemeClr val="accent1">
                    <a:lumMod val="50000"/>
                  </a:schemeClr>
                </a:solidFill>
              </a:rPr>
              <a:t>associated </a:t>
            </a:r>
            <a:r>
              <a:rPr lang="en-US" sz="33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documents.</a:t>
            </a:r>
          </a:p>
          <a:p>
            <a:pPr lvl="1">
              <a:buClr>
                <a:schemeClr val="accent3"/>
              </a:buClr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View Print Form for a Saved Requisition</a:t>
            </a:r>
          </a:p>
          <a:p>
            <a:pPr lvl="2">
              <a:buClr>
                <a:schemeClr val="accent3"/>
              </a:buClr>
            </a:pPr>
            <a:r>
              <a:rPr lang="en-US" sz="33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Users can view print while they are in the requisition.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9803B-2E66-4AFC-8182-D1FD3B991EB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chemeClr val="accent3"/>
              </a:buClr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Print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via the Requisition Report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Process</a:t>
            </a:r>
          </a:p>
          <a:p>
            <a:pPr lvl="2">
              <a:buClr>
                <a:schemeClr val="accent3"/>
              </a:buClr>
            </a:pPr>
            <a:r>
              <a:rPr lang="en-US" sz="3300" dirty="0" smtClean="0">
                <a:solidFill>
                  <a:schemeClr val="accent1">
                    <a:lumMod val="50000"/>
                  </a:schemeClr>
                </a:solidFill>
              </a:rPr>
              <a:t>Using a Run Control ID</a:t>
            </a:r>
            <a:endParaRPr lang="en-US" sz="33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Clr>
                <a:schemeClr val="accent3"/>
              </a:buClr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Use the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LookUp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Feature</a:t>
            </a:r>
          </a:p>
          <a:p>
            <a:pPr lvl="2">
              <a:buClr>
                <a:schemeClr val="accent3"/>
              </a:buClr>
            </a:pPr>
            <a:r>
              <a:rPr lang="en-US" sz="3300" dirty="0" smtClean="0">
                <a:solidFill>
                  <a:schemeClr val="accent1">
                    <a:lumMod val="50000"/>
                  </a:schemeClr>
                </a:solidFill>
              </a:rPr>
              <a:t>Allows search for all valid values </a:t>
            </a:r>
            <a:endParaRPr lang="en-US" sz="33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Clr>
                <a:schemeClr val="accent3"/>
              </a:buClr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Create/Find a Run Control 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</a:rPr>
              <a:t>ID</a:t>
            </a:r>
          </a:p>
          <a:p>
            <a:pPr lvl="2">
              <a:buClr>
                <a:schemeClr val="accent3"/>
              </a:buClr>
            </a:pPr>
            <a:r>
              <a:rPr lang="en-US" sz="3300" dirty="0" smtClean="0">
                <a:solidFill>
                  <a:schemeClr val="accent1">
                    <a:lumMod val="50000"/>
                  </a:schemeClr>
                </a:solidFill>
              </a:rPr>
              <a:t>For running batch processes</a:t>
            </a:r>
            <a:endParaRPr lang="en-US" sz="33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C21F-AEE6-454B-9A32-15C12F2D0BB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74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5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5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US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7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8ECB1-8B8A-4839-A509-F703159C2306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305800" cy="762000"/>
          </a:xfrm>
        </p:spPr>
        <p:txBody>
          <a:bodyPr/>
          <a:lstStyle/>
          <a:p>
            <a:pPr>
              <a:defRPr/>
            </a:pPr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924800" cy="4495800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endParaRPr lang="en-US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Font typeface="Wingdings 2" pitchFamily="18" charset="2"/>
              <a:buNone/>
              <a:defRPr/>
            </a:pPr>
            <a:endParaRPr lang="en-US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Demonstrations</a:t>
            </a:r>
          </a:p>
          <a:p>
            <a:pPr algn="ctr">
              <a:buFont typeface="Wingdings 2" pitchFamily="18" charset="2"/>
              <a:buNone/>
              <a:defRPr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Let’s Begin….</a:t>
            </a:r>
          </a:p>
          <a:p>
            <a:pPr algn="ctr">
              <a:buFont typeface="Wingdings 2" pitchFamily="18" charset="2"/>
              <a:buNone/>
              <a:defRPr/>
            </a:pPr>
            <a:endParaRPr lang="en-US" sz="4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BC3EF-C673-438E-8791-5D1E87BCA3D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Wanda Dooley</a:t>
            </a:r>
          </a:p>
          <a:p>
            <a:pPr marL="0" indent="0" algn="ctr">
              <a:buNone/>
            </a:pPr>
            <a:r>
              <a:rPr lang="en-US" dirty="0" smtClean="0"/>
              <a:t>PeopleSoft Trainer – Shreveport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wdool1@lsuhsc.edu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(318) 675-7774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C21F-AEE6-454B-9A32-15C12F2D0B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eProcurement?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ePro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is a PeopleSoft product (module) that enables the university to capitalize on vendor connectivity, promote contractual pricing and streamlined ordering of goods. It provides a more user-friendly web requisition experience for those "connected vendors". By utilizing the module, the campus teams will be promoting efficiencies and saving time and money. The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ePro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module works in conjunction with the purchasing module to source the requisitions to purchase orders and dispatch them to the vendors.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C21F-AEE6-454B-9A32-15C12F2D0B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02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When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the vendor is a "connected vendor", the order is placed by the system. This facilitates quicker processing and delivery by the vendor. The goal is to continue to add vendors to the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punchout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connection as the purchasing team negotiates contract pricing or is able to take advantage of state contract pricing. Additionally, the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ePro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module includes a more evolved history tracking on the requisitions and purchase orders created. 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C21F-AEE6-454B-9A32-15C12F2D0B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6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Signing in to Citrix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signing in to Citrix, you will need to use your Citrix user ID (the </a:t>
            </a:r>
            <a:r>
              <a:rPr lang="en-US" smtClean="0"/>
              <a:t>same user ID </a:t>
            </a:r>
            <a:r>
              <a:rPr lang="en-US" dirty="0" smtClean="0"/>
              <a:t>and password is used to sign into PeopleSoft), which is your LSUMC-MASTER user ID:</a:t>
            </a:r>
          </a:p>
          <a:p>
            <a:pPr lvl="1"/>
            <a:r>
              <a:rPr lang="en-US" dirty="0" smtClean="0"/>
              <a:t>Which is the first letter of your first name and the first portion of your last name; there may be digit(s) at the end.</a:t>
            </a:r>
          </a:p>
          <a:p>
            <a:pPr lvl="2"/>
            <a:r>
              <a:rPr lang="en-US" dirty="0" smtClean="0"/>
              <a:t>For ex.: WDOOL1	– Wanda Dooley</a:t>
            </a:r>
          </a:p>
          <a:p>
            <a:pPr marL="1737360" lvl="6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100" dirty="0" smtClean="0"/>
              <a:t>TWIL11		- Talesia Williams</a:t>
            </a:r>
          </a:p>
          <a:p>
            <a:pPr marL="1737360" lvl="6" indent="0">
              <a:buNone/>
            </a:pPr>
            <a:r>
              <a:rPr lang="en-US" sz="2100" dirty="0" smtClean="0"/>
              <a:t>	KOCONN	- Karen O’Connor</a:t>
            </a: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C21F-AEE6-454B-9A32-15C12F2D0B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69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304801"/>
            <a:ext cx="8229600" cy="1618094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Steps for Managing eProcurement Requisitions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94855" y="1922895"/>
            <a:ext cx="7924800" cy="44196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Entering an eProcurement Requisition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Accounting Tags – will automatically fill in your </a:t>
            </a:r>
            <a:r>
              <a:rPr lang="en-US" sz="34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chartfield</a:t>
            </a:r>
            <a:r>
              <a:rPr lang="en-US" sz="3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values on the distribution line. This will greatly help to reduce keystroke errors</a:t>
            </a:r>
          </a:p>
          <a:p>
            <a:pPr marL="274320" lvl="1" indent="-274320" algn="ctr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dirty="0" smtClean="0"/>
          </a:p>
          <a:p>
            <a:pPr marL="274320" lvl="1" indent="-274320" algn="ctr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36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sz="4800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6BBFF-7193-4436-B1A1-E5730CA7DDFB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advClick="0" advTm="0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</a:rPr>
              <a:t>Create a </a:t>
            </a:r>
            <a:r>
              <a:rPr lang="en-US" sz="3400" dirty="0" err="1">
                <a:solidFill>
                  <a:schemeClr val="accent1">
                    <a:lumMod val="50000"/>
                  </a:schemeClr>
                </a:solidFill>
              </a:rPr>
              <a:t>Punchout</a:t>
            </a:r>
            <a:r>
              <a:rPr lang="en-US" sz="3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400" dirty="0" smtClean="0">
                <a:solidFill>
                  <a:schemeClr val="accent1">
                    <a:lumMod val="50000"/>
                  </a:schemeClr>
                </a:solidFill>
              </a:rPr>
              <a:t>Requisition</a:t>
            </a: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accent1">
                    <a:lumMod val="50000"/>
                  </a:schemeClr>
                </a:solidFill>
              </a:rPr>
              <a:t>Basically, this is an electronic method of purchasing with certain suppliers by what is called a Web </a:t>
            </a:r>
            <a:r>
              <a:rPr lang="en-US" sz="3100" dirty="0" err="1" smtClean="0">
                <a:solidFill>
                  <a:schemeClr val="accent1">
                    <a:lumMod val="50000"/>
                  </a:schemeClr>
                </a:solidFill>
              </a:rPr>
              <a:t>Punchout</a:t>
            </a:r>
            <a:r>
              <a:rPr lang="en-US" sz="3100" dirty="0" smtClean="0">
                <a:solidFill>
                  <a:schemeClr val="accent1">
                    <a:lumMod val="50000"/>
                  </a:schemeClr>
                </a:solidFill>
              </a:rPr>
              <a:t> that takes you to the supplier’s website or catalog.</a:t>
            </a:r>
            <a:endParaRPr lang="en-US" sz="3100" dirty="0">
              <a:solidFill>
                <a:schemeClr val="accent1">
                  <a:lumMod val="50000"/>
                </a:schemeClr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</a:rPr>
              <a:t>Create a Special Request </a:t>
            </a:r>
            <a:r>
              <a:rPr lang="en-US" sz="3400" dirty="0" smtClean="0">
                <a:solidFill>
                  <a:schemeClr val="accent1">
                    <a:lumMod val="50000"/>
                  </a:schemeClr>
                </a:solidFill>
              </a:rPr>
              <a:t>Requisition</a:t>
            </a:r>
            <a:endParaRPr lang="en-US" dirty="0" smtClean="0"/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accent1">
                    <a:lumMod val="50000"/>
                  </a:schemeClr>
                </a:solidFill>
              </a:rPr>
              <a:t>All other requisitions may be created through this type.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C21F-AEE6-454B-9A32-15C12F2D0BB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6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 smtClean="0">
                <a:solidFill>
                  <a:schemeClr val="accent1">
                    <a:lumMod val="50000"/>
                  </a:schemeClr>
                </a:solidFill>
              </a:rPr>
              <a:t>Split </a:t>
            </a:r>
            <a:r>
              <a:rPr lang="en-US" sz="3400" dirty="0">
                <a:solidFill>
                  <a:schemeClr val="accent1">
                    <a:lumMod val="50000"/>
                  </a:schemeClr>
                </a:solidFill>
              </a:rPr>
              <a:t>a Distribution on a </a:t>
            </a:r>
            <a:r>
              <a:rPr lang="en-US" sz="3400" dirty="0" smtClean="0">
                <a:solidFill>
                  <a:schemeClr val="accent1">
                    <a:lumMod val="50000"/>
                  </a:schemeClr>
                </a:solidFill>
              </a:rPr>
              <a:t>Requisition</a:t>
            </a: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accent1">
                    <a:lumMod val="50000"/>
                  </a:schemeClr>
                </a:solidFill>
              </a:rPr>
              <a:t>The allocation for a requisition can be split to distribute to different departments.</a:t>
            </a:r>
            <a:endParaRPr lang="en-US" sz="3100" dirty="0">
              <a:solidFill>
                <a:schemeClr val="accent1">
                  <a:lumMod val="50000"/>
                </a:schemeClr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</a:rPr>
              <a:t>Find/Edit a Save for Later </a:t>
            </a:r>
            <a:r>
              <a:rPr lang="en-US" sz="3400" dirty="0" smtClean="0">
                <a:solidFill>
                  <a:schemeClr val="accent1">
                    <a:lumMod val="50000"/>
                  </a:schemeClr>
                </a:solidFill>
              </a:rPr>
              <a:t>Requisition</a:t>
            </a: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accent1">
                    <a:lumMod val="50000"/>
                  </a:schemeClr>
                </a:solidFill>
              </a:rPr>
              <a:t>A user can save a requisition and come back to it later for additional work, if needed.</a:t>
            </a:r>
            <a:endParaRPr lang="en-US" sz="31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C21F-AEE6-454B-9A32-15C12F2D0BB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15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</a:rPr>
              <a:t>Add Comments and </a:t>
            </a:r>
            <a:r>
              <a:rPr lang="en-US" sz="3400" dirty="0" smtClean="0">
                <a:solidFill>
                  <a:schemeClr val="accent1">
                    <a:lumMod val="50000"/>
                  </a:schemeClr>
                </a:solidFill>
              </a:rPr>
              <a:t>Attachments</a:t>
            </a: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accent1">
                    <a:lumMod val="50000"/>
                  </a:schemeClr>
                </a:solidFill>
              </a:rPr>
              <a:t>These can be added to the requisition to add more definition to the requisition.</a:t>
            </a:r>
            <a:endParaRPr lang="en-US" sz="3100" dirty="0">
              <a:solidFill>
                <a:schemeClr val="accent1">
                  <a:lumMod val="50000"/>
                </a:schemeClr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</a:rPr>
              <a:t>Copy a </a:t>
            </a:r>
            <a:r>
              <a:rPr lang="en-US" sz="3400" dirty="0" smtClean="0">
                <a:solidFill>
                  <a:schemeClr val="accent1">
                    <a:lumMod val="50000"/>
                  </a:schemeClr>
                </a:solidFill>
              </a:rPr>
              <a:t>Requisition</a:t>
            </a:r>
          </a:p>
          <a:p>
            <a:pPr marL="915670" lvl="2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300" dirty="0" smtClean="0">
                <a:solidFill>
                  <a:schemeClr val="accent1">
                    <a:lumMod val="50000"/>
                  </a:schemeClr>
                </a:solidFill>
              </a:rPr>
              <a:t>You can copy your own requisition or others.</a:t>
            </a:r>
            <a:endParaRPr lang="en-US" sz="33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07C21F-AEE6-454B-9A32-15C12F2D0BB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64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1231</TotalTime>
  <Words>609</Words>
  <Application>Microsoft Office PowerPoint</Application>
  <PresentationFormat>On-screen Show (4:3)</PresentationFormat>
  <Paragraphs>82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AvantGarde Md BT</vt:lpstr>
      <vt:lpstr>Calibri</vt:lpstr>
      <vt:lpstr>Constantia</vt:lpstr>
      <vt:lpstr>Verdana</vt:lpstr>
      <vt:lpstr>Wingdings 2</vt:lpstr>
      <vt:lpstr>Flow</vt:lpstr>
      <vt:lpstr>Managing eProcurement Requisitions</vt:lpstr>
      <vt:lpstr>PowerPoint Presentation</vt:lpstr>
      <vt:lpstr>Why eProcurement? </vt:lpstr>
      <vt:lpstr>PowerPoint Presentation</vt:lpstr>
      <vt:lpstr>Signing in to Citrix</vt:lpstr>
      <vt:lpstr>Steps for Managing eProcurement Requisitions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Keeper Training</dc:title>
  <dc:creator>CRG</dc:creator>
  <cp:lastModifiedBy>Wanda Dooley</cp:lastModifiedBy>
  <cp:revision>129</cp:revision>
  <dcterms:created xsi:type="dcterms:W3CDTF">2008-07-13T21:28:15Z</dcterms:created>
  <dcterms:modified xsi:type="dcterms:W3CDTF">2022-01-05T14:23:08Z</dcterms:modified>
</cp:coreProperties>
</file>